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8.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9.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10.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notesSlides/notesSlide13.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notesSlides/notesSlide14.xml" ContentType="application/vnd.openxmlformats-officedocument.presentationml.notesSlide+xml"/>
  <Override PartName="/ppt/charts/chart8.xml" ContentType="application/vnd.openxmlformats-officedocument.drawingml.chart+xml"/>
  <Override PartName="/ppt/theme/themeOverride8.xml" ContentType="application/vnd.openxmlformats-officedocument.themeOverride+xml"/>
  <Override PartName="/ppt/notesSlides/notesSlide15.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notesSlides/notesSlide16.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1.xml" ContentType="application/vnd.openxmlformats-officedocument.drawingml.chart+xml"/>
  <Override PartName="/ppt/theme/themeOverride11.xml" ContentType="application/vnd.openxmlformats-officedocument.themeOverride+xml"/>
  <Override PartName="/ppt/notesSlides/notesSlide21.xml" ContentType="application/vnd.openxmlformats-officedocument.presentationml.notesSlide+xml"/>
  <Override PartName="/ppt/charts/chart12.xml" ContentType="application/vnd.openxmlformats-officedocument.drawingml.chart+xml"/>
  <Override PartName="/ppt/theme/themeOverride12.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3.xml" ContentType="application/vnd.openxmlformats-officedocument.drawingml.chart+xml"/>
  <Override PartName="/ppt/theme/themeOverride13.xml" ContentType="application/vnd.openxmlformats-officedocument.themeOverr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8" r:id="rId2"/>
    <p:sldId id="261" r:id="rId3"/>
    <p:sldId id="262" r:id="rId4"/>
    <p:sldId id="263" r:id="rId5"/>
    <p:sldId id="265" r:id="rId6"/>
    <p:sldId id="266" r:id="rId7"/>
    <p:sldId id="268" r:id="rId8"/>
    <p:sldId id="269" r:id="rId9"/>
    <p:sldId id="273" r:id="rId10"/>
    <p:sldId id="274" r:id="rId11"/>
    <p:sldId id="275" r:id="rId12"/>
    <p:sldId id="336" r:id="rId13"/>
    <p:sldId id="337" r:id="rId14"/>
    <p:sldId id="338" r:id="rId15"/>
    <p:sldId id="340" r:id="rId16"/>
    <p:sldId id="342" r:id="rId17"/>
    <p:sldId id="343" r:id="rId18"/>
    <p:sldId id="344" r:id="rId19"/>
    <p:sldId id="362" r:id="rId20"/>
    <p:sldId id="346" r:id="rId21"/>
    <p:sldId id="276" r:id="rId22"/>
    <p:sldId id="277" r:id="rId23"/>
    <p:sldId id="278" r:id="rId24"/>
    <p:sldId id="280" r:id="rId25"/>
    <p:sldId id="282" r:id="rId26"/>
    <p:sldId id="363" r:id="rId27"/>
    <p:sldId id="283" r:id="rId28"/>
    <p:sldId id="284" r:id="rId29"/>
    <p:sldId id="349" r:id="rId30"/>
    <p:sldId id="350" r:id="rId31"/>
    <p:sldId id="351" r:id="rId32"/>
    <p:sldId id="352" r:id="rId33"/>
    <p:sldId id="353" r:id="rId34"/>
    <p:sldId id="354" r:id="rId35"/>
    <p:sldId id="355" r:id="rId36"/>
    <p:sldId id="356" r:id="rId37"/>
    <p:sldId id="293" r:id="rId38"/>
    <p:sldId id="294" r:id="rId39"/>
    <p:sldId id="295" r:id="rId40"/>
    <p:sldId id="358" r:id="rId41"/>
    <p:sldId id="359" r:id="rId42"/>
    <p:sldId id="360" r:id="rId43"/>
    <p:sldId id="313" r:id="rId44"/>
    <p:sldId id="314" r:id="rId45"/>
    <p:sldId id="315" r:id="rId46"/>
    <p:sldId id="316" r:id="rId47"/>
    <p:sldId id="364" r:id="rId48"/>
    <p:sldId id="317" r:id="rId49"/>
    <p:sldId id="318" r:id="rId50"/>
    <p:sldId id="319" r:id="rId51"/>
    <p:sldId id="321" r:id="rId52"/>
    <p:sldId id="299" r:id="rId53"/>
    <p:sldId id="300" r:id="rId54"/>
    <p:sldId id="301" r:id="rId55"/>
    <p:sldId id="365" r:id="rId5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0126" autoAdjust="0"/>
  </p:normalViewPr>
  <p:slideViewPr>
    <p:cSldViewPr>
      <p:cViewPr varScale="1">
        <p:scale>
          <a:sx n="74" d="100"/>
          <a:sy n="74" d="100"/>
        </p:scale>
        <p:origin x="-1284" y="-90"/>
      </p:cViewPr>
      <p:guideLst>
        <p:guide orient="horz" pos="2160"/>
        <p:guide pos="2880"/>
      </p:guideLst>
    </p:cSldViewPr>
  </p:slideViewPr>
  <p:outlineViewPr>
    <p:cViewPr>
      <p:scale>
        <a:sx n="33" d="100"/>
        <a:sy n="33" d="100"/>
      </p:scale>
      <p:origin x="0" y="-7871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package" Target="../embeddings/Microsoft_Excel_Worksheet10.xlsx"/><Relationship Id="rId1" Type="http://schemas.openxmlformats.org/officeDocument/2006/relationships/themeOverride" Target="../theme/themeOverride10.xml"/><Relationship Id="rId4" Type="http://schemas.microsoft.com/office/2011/relationships/chartStyle" Target="style3.xml"/></Relationships>
</file>

<file path=ppt/charts/_rels/chart11.xml.rels><?xml version="1.0" encoding="UTF-8" standalone="yes"?>
<Relationships xmlns="http://schemas.openxmlformats.org/package/2006/relationships"><Relationship Id="rId3" Type="http://schemas.microsoft.com/office/2011/relationships/chartColorStyle" Target="colors4.xml"/><Relationship Id="rId2" Type="http://schemas.openxmlformats.org/officeDocument/2006/relationships/package" Target="../embeddings/Microsoft_Excel_Worksheet11.xlsx"/><Relationship Id="rId1" Type="http://schemas.openxmlformats.org/officeDocument/2006/relationships/themeOverride" Target="../theme/themeOverride11.xml"/><Relationship Id="rId4" Type="http://schemas.microsoft.com/office/2011/relationships/chartStyle" Target="style4.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3.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package" Target="../embeddings/Microsoft_Excel_Worksheet3.xlsx"/><Relationship Id="rId1" Type="http://schemas.openxmlformats.org/officeDocument/2006/relationships/themeOverride" Target="../theme/themeOverride3.xml"/><Relationship Id="rId4" Type="http://schemas.microsoft.com/office/2011/relationships/chartStyle" Target="style1.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package" Target="../embeddings/Microsoft_Excel_Worksheet7.xlsx"/><Relationship Id="rId1" Type="http://schemas.openxmlformats.org/officeDocument/2006/relationships/themeOverride" Target="../theme/themeOverride7.xml"/><Relationship Id="rId4" Type="http://schemas.microsoft.com/office/2011/relationships/chartStyle" Target="style2.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20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Feuil1!$B$1</c:f>
              <c:strCache>
                <c:ptCount val="1"/>
                <c:pt idx="0">
                  <c:v>Ventes</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dLbl>
              <c:idx val="0"/>
              <c:layout>
                <c:manualLayout>
                  <c:x val="6.7129629629629636E-2"/>
                  <c:y val="-0.16589270091238595"/>
                </c:manualLayout>
              </c:layout>
              <c:tx>
                <c:rich>
                  <a:bodyPr rot="0" spcFirstLastPara="1" vertOverflow="ellipsis" vert="horz" wrap="square" lIns="38100" tIns="19050" rIns="38100" bIns="19050" anchor="ctr" anchorCtr="1">
                    <a:noAutofit/>
                  </a:bodyPr>
                  <a:lstStyle/>
                  <a:p>
                    <a:pPr>
                      <a:defRPr sz="1400" b="1" i="0" u="none" strike="noStrike" kern="1200" baseline="0">
                        <a:solidFill>
                          <a:srgbClr val="C00000"/>
                        </a:solidFill>
                        <a:latin typeface="Arial Black" panose="020B0A04020102020204" pitchFamily="34" charset="0"/>
                        <a:ea typeface="Tahoma" panose="020B0604030504040204" pitchFamily="34" charset="0"/>
                        <a:cs typeface="Times New Roman" panose="02020603050405020304" pitchFamily="18" charset="0"/>
                      </a:defRPr>
                    </a:pPr>
                    <a:r>
                      <a:rPr lang="en-US" sz="1400" b="1" baseline="0" dirty="0" smtClean="0">
                        <a:solidFill>
                          <a:srgbClr val="C00000"/>
                        </a:solidFill>
                        <a:latin typeface="Arial Black" panose="020B0A04020102020204" pitchFamily="34" charset="0"/>
                      </a:rPr>
                      <a:t>50,1% n=204</a:t>
                    </a:r>
                    <a:endParaRPr lang="en-US" sz="1400" b="1" baseline="0" dirty="0">
                      <a:solidFill>
                        <a:srgbClr val="C00000"/>
                      </a:solidFill>
                      <a:latin typeface="Arial Black" panose="020B0A04020102020204" pitchFamily="34" charset="0"/>
                    </a:endParaRPr>
                  </a:p>
                </c:rich>
              </c:tx>
              <c:spPr>
                <a:noFill/>
                <a:ln>
                  <a:noFill/>
                </a:ln>
                <a:effectLst/>
              </c:spPr>
              <c:showLegendKey val="0"/>
              <c:showVal val="1"/>
              <c:showCatName val="0"/>
              <c:showSerName val="0"/>
              <c:showPercent val="0"/>
              <c:showBubbleSize val="0"/>
              <c:separator> </c:separator>
              <c:extLst>
                <c:ext xmlns:c15="http://schemas.microsoft.com/office/drawing/2012/chart" uri="{CE6537A1-D6FC-4f65-9D91-7224C49458BB}">
                  <c15:layout>
                    <c:manualLayout>
                      <c:w val="0.2829861111111111"/>
                      <c:h val="0.1001984126984127"/>
                    </c:manualLayout>
                  </c15:layout>
                  <c15:dlblFieldTable/>
                  <c15:showDataLabelsRange val="1"/>
                </c:ext>
              </c:extLst>
            </c:dLbl>
            <c:dLbl>
              <c:idx val="1"/>
              <c:layout>
                <c:manualLayout>
                  <c:x val="-7.6388888888888978E-2"/>
                  <c:y val="0.18280777402824633"/>
                </c:manualLayout>
              </c:layout>
              <c:tx>
                <c:rich>
                  <a:bodyPr/>
                  <a:lstStyle/>
                  <a:p>
                    <a:r>
                      <a:rPr lang="en-US" dirty="0" smtClean="0"/>
                      <a:t>49,9%</a:t>
                    </a:r>
                    <a:r>
                      <a:rPr lang="en-US" baseline="0" dirty="0" smtClean="0"/>
                      <a:t>(n=203</a:t>
                    </a:r>
                    <a:endParaRPr lang="en-US" baseline="0" dirty="0"/>
                  </a:p>
                </c:rich>
              </c:tx>
              <c:showLegendKey val="0"/>
              <c:showVal val="1"/>
              <c:showCatName val="0"/>
              <c:showSerName val="0"/>
              <c:showPercent val="0"/>
              <c:showBubbleSize val="0"/>
              <c:separator> </c:separator>
              <c:extLst>
                <c:ext xmlns:c15="http://schemas.microsoft.com/office/drawing/2012/chart" uri="{CE6537A1-D6FC-4f65-9D91-7224C49458BB}">
                  <c15:layout>
                    <c:manualLayout>
                      <c:w val="0.22916666666666666"/>
                      <c:h val="7.4404761904761918E-2"/>
                    </c:manualLayout>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ext>
            </c:extLst>
          </c:dLbls>
          <c:cat>
            <c:strRef>
              <c:f>Feuil1!$A$2:$A$3</c:f>
              <c:strCache>
                <c:ptCount val="2"/>
                <c:pt idx="0">
                  <c:v>Masculin </c:v>
                </c:pt>
                <c:pt idx="1">
                  <c:v>Féminin</c:v>
                </c:pt>
              </c:strCache>
            </c:strRef>
          </c:cat>
          <c:val>
            <c:numRef>
              <c:f>Feuil1!$B$2:$B$3</c:f>
              <c:numCache>
                <c:formatCode>General</c:formatCode>
                <c:ptCount val="2"/>
                <c:pt idx="0">
                  <c:v>204</c:v>
                </c:pt>
                <c:pt idx="1">
                  <c:v>203</c:v>
                </c:pt>
              </c:numCache>
            </c:numRef>
          </c:val>
          <c:extLst>
            <c:ext xmlns:c15="http://schemas.microsoft.com/office/drawing/2012/chart" uri="{02D57815-91ED-43cb-92C2-25804820EDAC}">
              <c15:datalabelsRange>
                <c15:f>Feuil1!$C$2:$C$3</c15:f>
                <c15:dlblRangeCache>
                  <c:ptCount val="2"/>
                  <c:pt idx="0">
                    <c:v>50,1%</c:v>
                  </c:pt>
                  <c:pt idx="1">
                    <c:v>49,9%</c:v>
                  </c:pt>
                </c15:dlblRangeCache>
              </c15:datalabelsRange>
            </c:ext>
          </c:extLst>
        </c:ser>
        <c:ser>
          <c:idx val="1"/>
          <c:order val="1"/>
          <c:tx>
            <c:strRef>
              <c:f>Feuil1!$C$1</c:f>
              <c:strCache>
                <c:ptCount val="1"/>
                <c:pt idx="0">
                  <c:v>Colonne1</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cat>
            <c:strRef>
              <c:f>Feuil1!$A$2:$A$3</c:f>
              <c:strCache>
                <c:ptCount val="2"/>
                <c:pt idx="0">
                  <c:v>Masculin </c:v>
                </c:pt>
                <c:pt idx="1">
                  <c:v>Féminin</c:v>
                </c:pt>
              </c:strCache>
            </c:strRef>
          </c:cat>
          <c:val>
            <c:numRef>
              <c:f>Feuil1!$C$2:$C$3</c:f>
              <c:numCache>
                <c:formatCode>0.0%</c:formatCode>
                <c:ptCount val="2"/>
                <c:pt idx="0">
                  <c:v>0.501</c:v>
                </c:pt>
                <c:pt idx="1">
                  <c:v>0.499</c:v>
                </c:pt>
              </c:numCache>
            </c:numRef>
          </c:val>
        </c:ser>
        <c:dLbls>
          <c:showLegendKey val="0"/>
          <c:showVal val="0"/>
          <c:showCatName val="0"/>
          <c:showSerName val="0"/>
          <c:showPercent val="0"/>
          <c:showBubbleSize val="0"/>
          <c:showLeaderLines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solidFill>
            <a:schemeClr val="accent1"/>
          </a:solidFill>
        </a:ln>
        <a:effectLst/>
        <a:sp3d>
          <a:contourClr>
            <a:schemeClr val="accent1"/>
          </a:contourClr>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Feuil1!$B$1</c:f>
              <c:strCache>
                <c:ptCount val="1"/>
                <c:pt idx="0">
                  <c:v>Série 1</c:v>
                </c:pt>
              </c:strCache>
            </c:strRef>
          </c:tx>
          <c:spPr>
            <a:solidFill>
              <a:schemeClr val="accent1"/>
            </a:solidFill>
            <a:ln>
              <a:noFill/>
            </a:ln>
            <a:effectLst/>
            <a:sp3d/>
          </c:spPr>
          <c:invertIfNegative val="0"/>
          <c:dLbls>
            <c:dLbl>
              <c:idx val="0"/>
              <c:delete val="1"/>
              <c:extLst>
                <c:ext xmlns:c15="http://schemas.microsoft.com/office/drawing/2012/chart" uri="{CE6537A1-D6FC-4f65-9D91-7224C49458BB}">
                  <c15:layout>
                    <c:manualLayout>
                      <c:w val="0.23300925925925925"/>
                      <c:h val="7.5793650793650774E-2"/>
                    </c:manualLayout>
                  </c15:layout>
                  <c15:dlblFieldTable/>
                  <c15:showDataLabelsRange val="1"/>
                </c:ext>
              </c:extLst>
            </c:dLbl>
            <c:dLbl>
              <c:idx val="1"/>
              <c:layout>
                <c:manualLayout>
                  <c:x val="1.7361111111111112E-2"/>
                  <c:y val="-2.5793494563179677E-2"/>
                </c:manualLayout>
              </c:layout>
              <c:tx>
                <c:rich>
                  <a:bodyPr rot="0" spcFirstLastPara="1" vertOverflow="ellipsis" vert="horz" wrap="square" lIns="38100" tIns="19050" rIns="38100" bIns="19050" anchor="ctr" anchorCtr="1">
                    <a:spAutoFit/>
                  </a:bodyPr>
                  <a:lstStyle/>
                  <a:p>
                    <a:pPr>
                      <a:defRPr sz="1400" b="0" i="0" u="none" strike="noStrike" kern="1200" baseline="0">
                        <a:solidFill>
                          <a:srgbClr val="C00000"/>
                        </a:solidFill>
                        <a:latin typeface="Arial Black" panose="020B0A04020102020204" pitchFamily="34" charset="0"/>
                        <a:ea typeface="+mn-ea"/>
                        <a:cs typeface="Times New Roman" panose="02020603050405020304" pitchFamily="18" charset="0"/>
                      </a:defRPr>
                    </a:pPr>
                    <a:r>
                      <a:rPr lang="en-US" baseline="0" dirty="0" smtClean="0">
                        <a:solidFill>
                          <a:srgbClr val="C00000"/>
                        </a:solidFill>
                        <a:latin typeface="Arial Black" panose="020B0A04020102020204" pitchFamily="34" charset="0"/>
                      </a:rPr>
                      <a:t>23,3%</a:t>
                    </a:r>
                    <a:endParaRPr lang="en-US" baseline="0" dirty="0">
                      <a:solidFill>
                        <a:srgbClr val="C00000"/>
                      </a:solidFill>
                      <a:latin typeface="Arial Black" panose="020B0A04020102020204" pitchFamily="34" charset="0"/>
                    </a:endParaRPr>
                  </a:p>
                </c:rich>
              </c:tx>
              <c:spPr>
                <a:noFill/>
                <a:ln>
                  <a:noFill/>
                </a:ln>
                <a:effectLst/>
              </c:spPr>
              <c:showLegendKey val="0"/>
              <c:showVal val="1"/>
              <c:showCatName val="0"/>
              <c:showSerName val="0"/>
              <c:showPercent val="0"/>
              <c:showBubbleSize val="0"/>
              <c:separator> </c:separator>
              <c:extLst>
                <c:ext xmlns:c15="http://schemas.microsoft.com/office/drawing/2012/chart" uri="{CE6537A1-D6FC-4f65-9D91-7224C49458BB}">
                  <c15:layout>
                    <c:manualLayout>
                      <c:w val="0.24123851706036745"/>
                      <c:h val="7.2222222222222215E-2"/>
                    </c:manualLayout>
                  </c15:layout>
                  <c15:dlblFieldTable/>
                  <c15:showDataLabelsRange val="1"/>
                </c:ext>
              </c:extLst>
            </c:dLbl>
            <c:dLbl>
              <c:idx val="2"/>
              <c:delete val="1"/>
              <c:extLst>
                <c:ext xmlns:c15="http://schemas.microsoft.com/office/drawing/2012/chart" uri="{CE6537A1-D6FC-4f65-9D91-7224C49458BB}">
                  <c15:layout>
                    <c:manualLayout>
                      <c:w val="0.24458333333333335"/>
                      <c:h val="7.5793650793650774E-2"/>
                    </c:manualLayout>
                  </c15:layout>
                  <c15:dlblFieldTable/>
                  <c15:showDataLabelsRange val="1"/>
                </c:ext>
              </c:extLst>
            </c:dLbl>
            <c:dLbl>
              <c:idx val="3"/>
              <c:delete val="1"/>
              <c:extLst>
                <c:ext xmlns:c15="http://schemas.microsoft.com/office/drawing/2012/chart" uri="{CE6537A1-D6FC-4f65-9D91-7224C49458BB}">
                  <c15:layout>
                    <c:manualLayout>
                      <c:w val="0.23892370224555265"/>
                      <c:h val="8.0158730158730165E-2"/>
                    </c:manualLayout>
                  </c15:layout>
                  <c15:dlblFieldTable/>
                  <c15:showDataLabelsRange val="1"/>
                </c:ext>
              </c:extLst>
            </c:dLbl>
            <c:dLbl>
              <c:idx val="4"/>
              <c:delete val="1"/>
              <c:extLst>
                <c:ext xmlns:c15="http://schemas.microsoft.com/office/drawing/2012/chart" uri="{CE6537A1-D6FC-4f65-9D91-7224C49458BB}">
                  <c15:layout>
                    <c:manualLayout>
                      <c:w val="0.21395552634461606"/>
                      <c:h val="7.5793650793650774E-2"/>
                    </c:manualLayout>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0"/>
              </c:ext>
            </c:extLst>
          </c:dLbls>
          <c:cat>
            <c:strRef>
              <c:f>Feuil1!$A$2:$A$6</c:f>
              <c:strCache>
                <c:ptCount val="5"/>
                <c:pt idx="0">
                  <c:v>˂ 1 mois</c:v>
                </c:pt>
                <c:pt idx="1">
                  <c:v>1 à 6 mois</c:v>
                </c:pt>
                <c:pt idx="2">
                  <c:v>6 à 12 mois</c:v>
                </c:pt>
                <c:pt idx="3">
                  <c:v>˃ 12 mois</c:v>
                </c:pt>
                <c:pt idx="4">
                  <c:v>ND</c:v>
                </c:pt>
              </c:strCache>
            </c:strRef>
          </c:cat>
          <c:val>
            <c:numRef>
              <c:f>Feuil1!$B$2:$B$6</c:f>
              <c:numCache>
                <c:formatCode>General</c:formatCode>
                <c:ptCount val="5"/>
                <c:pt idx="0">
                  <c:v>41</c:v>
                </c:pt>
                <c:pt idx="1">
                  <c:v>79</c:v>
                </c:pt>
                <c:pt idx="2">
                  <c:v>14</c:v>
                </c:pt>
                <c:pt idx="3">
                  <c:v>8</c:v>
                </c:pt>
                <c:pt idx="4">
                  <c:v>265</c:v>
                </c:pt>
              </c:numCache>
            </c:numRef>
          </c:val>
          <c:shape val="cylinder"/>
          <c:extLst>
            <c:ext xmlns:c15="http://schemas.microsoft.com/office/drawing/2012/chart" uri="{02D57815-91ED-43cb-92C2-25804820EDAC}">
              <c15:datalabelsRange>
                <c15:f>Feuil1!$C$2:$C$6</c15:f>
                <c15:dlblRangeCache>
                  <c:ptCount val="5"/>
                  <c:pt idx="0">
                    <c:v>10,1%</c:v>
                  </c:pt>
                  <c:pt idx="1">
                    <c:v>19,4%</c:v>
                  </c:pt>
                  <c:pt idx="2">
                    <c:v>3,4%</c:v>
                  </c:pt>
                  <c:pt idx="3">
                    <c:v>2,0%</c:v>
                  </c:pt>
                  <c:pt idx="4">
                    <c:v>65,1%</c:v>
                  </c:pt>
                </c15:dlblRangeCache>
              </c15:datalabelsRange>
            </c:ext>
          </c:extLst>
        </c:ser>
        <c:dLbls>
          <c:showLegendKey val="0"/>
          <c:showVal val="0"/>
          <c:showCatName val="0"/>
          <c:showSerName val="0"/>
          <c:showPercent val="0"/>
          <c:showBubbleSize val="0"/>
        </c:dLbls>
        <c:gapWidth val="150"/>
        <c:shape val="box"/>
        <c:axId val="178287360"/>
        <c:axId val="178288896"/>
        <c:axId val="0"/>
      </c:bar3DChart>
      <c:catAx>
        <c:axId val="1782873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crossAx val="178288896"/>
        <c:crosses val="autoZero"/>
        <c:auto val="1"/>
        <c:lblAlgn val="ctr"/>
        <c:lblOffset val="100"/>
        <c:noMultiLvlLbl val="0"/>
      </c:catAx>
      <c:valAx>
        <c:axId val="178288896"/>
        <c:scaling>
          <c:orientation val="minMax"/>
        </c:scaling>
        <c:delete val="1"/>
        <c:axPos val="l"/>
        <c:numFmt formatCode="General" sourceLinked="1"/>
        <c:majorTickMark val="none"/>
        <c:minorTickMark val="none"/>
        <c:tickLblPos val="nextTo"/>
        <c:crossAx val="178287360"/>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latin typeface="Times New Roman" panose="02020603050405020304" pitchFamily="18" charset="0"/>
          <a:cs typeface="Times New Roman" panose="02020603050405020304" pitchFamily="18" charset="0"/>
        </a:defRPr>
      </a:pPr>
      <a:endParaRPr lang="fr-FR"/>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solidFill>
            <a:schemeClr val="accent1"/>
          </a:solidFill>
        </a:ln>
        <a:effectLst/>
        <a:sp3d>
          <a:contourClr>
            <a:schemeClr val="accent1"/>
          </a:contourClr>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4.3929712460063899E-2"/>
          <c:w val="0.60722878390201229"/>
          <c:h val="0.76830394203919394"/>
        </c:manualLayout>
      </c:layout>
      <c:bar3DChart>
        <c:barDir val="bar"/>
        <c:grouping val="clustered"/>
        <c:varyColors val="0"/>
        <c:ser>
          <c:idx val="0"/>
          <c:order val="0"/>
          <c:tx>
            <c:strRef>
              <c:f>Feuil1!$B$1</c:f>
              <c:strCache>
                <c:ptCount val="1"/>
                <c:pt idx="0">
                  <c:v>Série 1</c:v>
                </c:pt>
              </c:strCache>
            </c:strRef>
          </c:tx>
          <c:spPr>
            <a:solidFill>
              <a:schemeClr val="accent1"/>
            </a:solidFill>
            <a:ln>
              <a:noFill/>
            </a:ln>
            <a:effectLst/>
            <a:sp3d/>
          </c:spPr>
          <c:invertIfNegative val="0"/>
          <c:dLbls>
            <c:dLbl>
              <c:idx val="0"/>
              <c:delete val="1"/>
              <c:extLst>
                <c:ext xmlns:c15="http://schemas.microsoft.com/office/drawing/2012/chart" uri="{CE6537A1-D6FC-4f65-9D91-7224C49458BB}">
                  <c15:layout>
                    <c:manualLayout>
                      <c:w val="0.20655421544529157"/>
                      <c:h val="7.5793690724761636E-2"/>
                    </c:manualLayout>
                  </c15:layout>
                  <c15:dlblFieldTable/>
                  <c15:showDataLabelsRange val="1"/>
                </c:ext>
              </c:extLst>
            </c:dLbl>
            <c:dLbl>
              <c:idx val="1"/>
              <c:delete val="1"/>
              <c:extLst>
                <c:ext xmlns:c15="http://schemas.microsoft.com/office/drawing/2012/chart" uri="{CE6537A1-D6FC-4f65-9D91-7224C49458BB}">
                  <c15:layout>
                    <c:manualLayout>
                      <c:w val="0.24123851706036745"/>
                      <c:h val="7.2222222222222215E-2"/>
                    </c:manualLayout>
                  </c15:layout>
                  <c15:dlblFieldTable/>
                  <c15:showDataLabelsRange val="1"/>
                </c:ext>
              </c:extLst>
            </c:dLbl>
            <c:dLbl>
              <c:idx val="2"/>
              <c:layout>
                <c:manualLayout>
                  <c:x val="5.1038683873834804E-2"/>
                  <c:y val="-6.2687479168981222E-2"/>
                </c:manualLayout>
              </c:layout>
              <c:tx>
                <c:rich>
                  <a:bodyPr rot="0" spcFirstLastPara="1" vertOverflow="ellipsis" vert="horz" wrap="square" lIns="38100" tIns="19050" rIns="38100" bIns="19050" anchor="ctr" anchorCtr="1">
                    <a:spAutoFit/>
                  </a:bodyPr>
                  <a:lstStyle/>
                  <a:p>
                    <a:pPr>
                      <a:defRPr sz="1400" b="1" i="0" u="none" strike="noStrike" kern="1200" baseline="0">
                        <a:solidFill>
                          <a:srgbClr val="C00000"/>
                        </a:solidFill>
                        <a:latin typeface="Times New Roman" panose="02020603050405020304" pitchFamily="18" charset="0"/>
                        <a:ea typeface="+mn-ea"/>
                        <a:cs typeface="Times New Roman" panose="02020603050405020304" pitchFamily="18" charset="0"/>
                      </a:defRPr>
                    </a:pPr>
                    <a:r>
                      <a:rPr lang="en-US" b="1" baseline="0" dirty="0" smtClean="0">
                        <a:solidFill>
                          <a:srgbClr val="C00000"/>
                        </a:solidFill>
                      </a:rPr>
                      <a:t>64,4%</a:t>
                    </a:r>
                    <a:endParaRPr lang="en-US" b="1" baseline="0" dirty="0">
                      <a:solidFill>
                        <a:srgbClr val="C00000"/>
                      </a:solidFill>
                    </a:endParaRPr>
                  </a:p>
                </c:rich>
              </c:tx>
              <c:spPr>
                <a:noFill/>
                <a:ln>
                  <a:noFill/>
                </a:ln>
                <a:effectLst/>
              </c:spPr>
              <c:showLegendKey val="0"/>
              <c:showVal val="1"/>
              <c:showCatName val="0"/>
              <c:showSerName val="0"/>
              <c:showPercent val="0"/>
              <c:showBubbleSize val="0"/>
              <c:separator> </c:separator>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0"/>
              </c:ext>
            </c:extLst>
          </c:dLbls>
          <c:cat>
            <c:strRef>
              <c:f>Feuil1!$A$2:$A$4</c:f>
              <c:strCache>
                <c:ptCount val="3"/>
                <c:pt idx="0">
                  <c:v>Pneumopathie</c:v>
                </c:pt>
                <c:pt idx="1">
                  <c:v>Hypervasularisation</c:v>
                </c:pt>
                <c:pt idx="2">
                  <c:v>Cardiomégalie</c:v>
                </c:pt>
              </c:strCache>
            </c:strRef>
          </c:cat>
          <c:val>
            <c:numRef>
              <c:f>Feuil1!$B$2:$B$4</c:f>
              <c:numCache>
                <c:formatCode>General</c:formatCode>
                <c:ptCount val="3"/>
                <c:pt idx="0">
                  <c:v>55</c:v>
                </c:pt>
                <c:pt idx="1">
                  <c:v>64</c:v>
                </c:pt>
                <c:pt idx="2">
                  <c:v>262</c:v>
                </c:pt>
              </c:numCache>
            </c:numRef>
          </c:val>
          <c:shape val="cylinder"/>
          <c:extLst>
            <c:ext xmlns:c15="http://schemas.microsoft.com/office/drawing/2012/chart" uri="{02D57815-91ED-43cb-92C2-25804820EDAC}">
              <c15:datalabelsRange>
                <c15:f>Feuil1!$C$2:$C$4</c15:f>
                <c15:dlblRangeCache>
                  <c:ptCount val="3"/>
                  <c:pt idx="0">
                    <c:v>13,5%</c:v>
                  </c:pt>
                  <c:pt idx="1">
                    <c:v>15,7%</c:v>
                  </c:pt>
                  <c:pt idx="2">
                    <c:v>64,4%</c:v>
                  </c:pt>
                </c15:dlblRangeCache>
              </c15:datalabelsRange>
            </c:ext>
          </c:extLst>
        </c:ser>
        <c:dLbls>
          <c:showLegendKey val="0"/>
          <c:showVal val="0"/>
          <c:showCatName val="0"/>
          <c:showSerName val="0"/>
          <c:showPercent val="0"/>
          <c:showBubbleSize val="0"/>
        </c:dLbls>
        <c:gapWidth val="150"/>
        <c:shape val="box"/>
        <c:axId val="292056448"/>
        <c:axId val="292111488"/>
        <c:axId val="0"/>
      </c:bar3DChart>
      <c:catAx>
        <c:axId val="29205644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crossAx val="292111488"/>
        <c:crosses val="autoZero"/>
        <c:auto val="1"/>
        <c:lblAlgn val="ctr"/>
        <c:lblOffset val="100"/>
        <c:noMultiLvlLbl val="0"/>
      </c:catAx>
      <c:valAx>
        <c:axId val="292111488"/>
        <c:scaling>
          <c:orientation val="minMax"/>
        </c:scaling>
        <c:delete val="1"/>
        <c:axPos val="b"/>
        <c:numFmt formatCode="General" sourceLinked="1"/>
        <c:majorTickMark val="none"/>
        <c:minorTickMark val="none"/>
        <c:tickLblPos val="nextTo"/>
        <c:crossAx val="292056448"/>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latin typeface="Times New Roman" panose="02020603050405020304" pitchFamily="18" charset="0"/>
          <a:cs typeface="Times New Roman" panose="02020603050405020304" pitchFamily="18" charset="0"/>
        </a:defRPr>
      </a:pPr>
      <a:endParaRPr lang="fr-FR"/>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Feuil1!$B$1</c:f>
              <c:strCache>
                <c:ptCount val="1"/>
                <c:pt idx="0">
                  <c:v>Ventes</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Pt>
            <c:idx val="2"/>
            <c:bubble3D val="0"/>
            <c:spPr>
              <a:solidFill>
                <a:schemeClr val="accent3"/>
              </a:solidFill>
              <a:ln w="25400">
                <a:solidFill>
                  <a:schemeClr val="lt1"/>
                </a:solidFill>
              </a:ln>
              <a:effectLst/>
              <a:sp3d contourW="25400">
                <a:contourClr>
                  <a:schemeClr val="lt1"/>
                </a:contourClr>
              </a:sp3d>
            </c:spPr>
          </c:dPt>
          <c:dLbls>
            <c:dLbl>
              <c:idx val="0"/>
              <c:delete val="1"/>
              <c:extLst>
                <c:ext xmlns:c15="http://schemas.microsoft.com/office/drawing/2012/chart" uri="{CE6537A1-D6FC-4f65-9D91-7224C49458BB}">
                  <c15:layout>
                    <c:manualLayout>
                      <c:w val="0.30373851706036747"/>
                      <c:h val="0.13968253968253966"/>
                    </c:manualLayout>
                  </c15:layout>
                  <c15:dlblFieldTable/>
                  <c15:showDataLabelsRange val="1"/>
                </c:ext>
              </c:extLst>
            </c:dLbl>
            <c:dLbl>
              <c:idx val="1"/>
              <c:layout>
                <c:manualLayout>
                  <c:x val="-1.7953484981044035E-4"/>
                  <c:y val="-1.2583739532558449E-2"/>
                </c:manualLayout>
              </c:layout>
              <c:tx>
                <c:rich>
                  <a:bodyPr/>
                  <a:lstStyle/>
                  <a:p>
                    <a:r>
                      <a:rPr lang="en-US" b="1" baseline="0" dirty="0" smtClean="0">
                        <a:solidFill>
                          <a:srgbClr val="FF0000"/>
                        </a:solidFill>
                      </a:rPr>
                      <a:t>1%)</a:t>
                    </a:r>
                    <a:endParaRPr lang="en-US" b="1" baseline="0" dirty="0">
                      <a:solidFill>
                        <a:srgbClr val="FF0000"/>
                      </a:solidFill>
                    </a:endParaRPr>
                  </a:p>
                </c:rich>
              </c:tx>
              <c:showLegendKey val="0"/>
              <c:showVal val="1"/>
              <c:showCatName val="0"/>
              <c:showSerName val="0"/>
              <c:showPercent val="0"/>
              <c:showBubbleSize val="0"/>
              <c:separator> </c:separator>
            </c:dLbl>
            <c:dLbl>
              <c:idx val="2"/>
              <c:delete val="1"/>
              <c:extLs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ext>
            </c:extLst>
          </c:dLbls>
          <c:cat>
            <c:strRef>
              <c:f>Feuil1!$A$2:$A$4</c:f>
              <c:strCache>
                <c:ptCount val="3"/>
                <c:pt idx="0">
                  <c:v>Situs solitus</c:v>
                </c:pt>
                <c:pt idx="1">
                  <c:v>Situs invertus</c:v>
                </c:pt>
                <c:pt idx="2">
                  <c:v>ND</c:v>
                </c:pt>
              </c:strCache>
            </c:strRef>
          </c:cat>
          <c:val>
            <c:numRef>
              <c:f>Feuil1!$B$2:$B$4</c:f>
              <c:numCache>
                <c:formatCode>General</c:formatCode>
                <c:ptCount val="3"/>
                <c:pt idx="0">
                  <c:v>356</c:v>
                </c:pt>
                <c:pt idx="1">
                  <c:v>4</c:v>
                </c:pt>
                <c:pt idx="2">
                  <c:v>47</c:v>
                </c:pt>
              </c:numCache>
            </c:numRef>
          </c:val>
          <c:extLst>
            <c:ext xmlns:c15="http://schemas.microsoft.com/office/drawing/2012/chart" uri="{02D57815-91ED-43cb-92C2-25804820EDAC}">
              <c15:datalabelsRange>
                <c15:f>Feuil1!$C$2:$C$4</c15:f>
                <c15:dlblRangeCache>
                  <c:ptCount val="3"/>
                  <c:pt idx="0">
                    <c:v>87,5%</c:v>
                  </c:pt>
                  <c:pt idx="1">
                    <c:v>1,0%</c:v>
                  </c:pt>
                  <c:pt idx="2">
                    <c:v>11,5%</c:v>
                  </c:pt>
                </c15:dlblRangeCache>
              </c15:datalabelsRange>
            </c:ext>
          </c:extLst>
        </c:ser>
        <c:ser>
          <c:idx val="1"/>
          <c:order val="1"/>
          <c:tx>
            <c:strRef>
              <c:f>Feuil1!$C$1</c:f>
              <c:strCache>
                <c:ptCount val="1"/>
                <c:pt idx="0">
                  <c:v>Colonne1</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Pt>
            <c:idx val="2"/>
            <c:bubble3D val="0"/>
            <c:spPr>
              <a:solidFill>
                <a:schemeClr val="accent3"/>
              </a:solidFill>
              <a:ln w="25400">
                <a:solidFill>
                  <a:schemeClr val="lt1"/>
                </a:solidFill>
              </a:ln>
              <a:effectLst/>
              <a:sp3d contourW="25400">
                <a:contourClr>
                  <a:schemeClr val="lt1"/>
                </a:contourClr>
              </a:sp3d>
            </c:spPr>
          </c:dPt>
          <c:cat>
            <c:strRef>
              <c:f>Feuil1!$A$2:$A$4</c:f>
              <c:strCache>
                <c:ptCount val="3"/>
                <c:pt idx="0">
                  <c:v>Situs solitus</c:v>
                </c:pt>
                <c:pt idx="1">
                  <c:v>Situs invertus</c:v>
                </c:pt>
                <c:pt idx="2">
                  <c:v>ND</c:v>
                </c:pt>
              </c:strCache>
            </c:strRef>
          </c:cat>
          <c:val>
            <c:numRef>
              <c:f>Feuil1!$C$2:$C$4</c:f>
              <c:numCache>
                <c:formatCode>0.0%</c:formatCode>
                <c:ptCount val="3"/>
                <c:pt idx="0">
                  <c:v>0.875</c:v>
                </c:pt>
                <c:pt idx="1">
                  <c:v>0.01</c:v>
                </c:pt>
                <c:pt idx="2">
                  <c:v>0.115</c:v>
                </c:pt>
              </c:numCache>
            </c:numRef>
          </c:val>
        </c:ser>
        <c:dLbls>
          <c:showLegendKey val="0"/>
          <c:showVal val="0"/>
          <c:showCatName val="0"/>
          <c:showSerName val="0"/>
          <c:showPercent val="0"/>
          <c:showBubbleSize val="0"/>
          <c:showLeaderLines val="0"/>
        </c:dLbls>
      </c:pie3DChart>
      <c:spPr>
        <a:noFill/>
        <a:ln>
          <a:noFill/>
        </a:ln>
        <a:effectLst/>
      </c:spPr>
    </c:plotArea>
    <c:legend>
      <c:legendPos val="r"/>
      <c:legendEntry>
        <c:idx val="2"/>
        <c:delete val="1"/>
      </c:legendEntry>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4962962962962964"/>
          <c:y val="0.12599206349206349"/>
          <c:w val="0.6179638743073782"/>
          <c:h val="0.78769841269841268"/>
        </c:manualLayout>
      </c:layout>
      <c:pie3DChart>
        <c:varyColors val="1"/>
        <c:ser>
          <c:idx val="0"/>
          <c:order val="0"/>
          <c:tx>
            <c:strRef>
              <c:f>Feuil1!$B$1</c:f>
              <c:strCache>
                <c:ptCount val="1"/>
                <c:pt idx="0">
                  <c:v>Ventes</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dLbl>
              <c:idx val="0"/>
              <c:layout>
                <c:manualLayout>
                  <c:x val="9.2592592592592587E-3"/>
                  <c:y val="-0.61761920384951885"/>
                </c:manualLayout>
              </c:layout>
              <c:tx>
                <c:rich>
                  <a:bodyPr rot="0" spcFirstLastPara="1" vertOverflow="ellipsis" vert="horz" wrap="square" lIns="38100" tIns="19050" rIns="38100" bIns="19050" anchor="ctr" anchorCtr="1">
                    <a:spAutoFit/>
                  </a:bodyPr>
                  <a:lstStyle/>
                  <a:p>
                    <a:pPr>
                      <a:defRPr sz="1400" b="0" i="0" u="none" strike="noStrike" kern="1200" baseline="0">
                        <a:solidFill>
                          <a:srgbClr val="C00000"/>
                        </a:solidFill>
                        <a:latin typeface="Arial Black" panose="020B0A04020102020204" pitchFamily="34" charset="0"/>
                        <a:ea typeface="Tahoma" panose="020B0604030504040204" pitchFamily="34" charset="0"/>
                        <a:cs typeface="Times New Roman" panose="02020603050405020304" pitchFamily="18" charset="0"/>
                      </a:defRPr>
                    </a:pPr>
                    <a:r>
                      <a:rPr lang="en-US" dirty="0" smtClean="0">
                        <a:solidFill>
                          <a:srgbClr val="C00000"/>
                        </a:solidFill>
                        <a:latin typeface="Arial Black" panose="020B0A04020102020204" pitchFamily="34" charset="0"/>
                      </a:rPr>
                      <a:t>68,3%</a:t>
                    </a:r>
                    <a:endParaRPr lang="en-US" baseline="0" dirty="0">
                      <a:solidFill>
                        <a:srgbClr val="C00000"/>
                      </a:solidFill>
                      <a:latin typeface="Arial Black" panose="020B0A04020102020204" pitchFamily="34" charset="0"/>
                    </a:endParaRPr>
                  </a:p>
                </c:rich>
              </c:tx>
              <c:spPr>
                <a:noFill/>
                <a:ln>
                  <a:noFill/>
                </a:ln>
                <a:effectLst/>
              </c:spPr>
              <c:showLegendKey val="0"/>
              <c:showVal val="1"/>
              <c:showCatName val="0"/>
              <c:showSerName val="0"/>
              <c:showPercent val="0"/>
              <c:showBubbleSize val="0"/>
              <c:separator> </c:separator>
              <c:extLst>
                <c:ext xmlns:c15="http://schemas.microsoft.com/office/drawing/2012/chart" uri="{CE6537A1-D6FC-4f65-9D91-7224C49458BB}">
                  <c15:layout>
                    <c:manualLayout>
                      <c:w val="0.30373851706036747"/>
                      <c:h val="7.2222222222222202E-2"/>
                    </c:manualLayout>
                  </c15:layout>
                  <c15:dlblFieldTable/>
                  <c15:showDataLabelsRange val="1"/>
                </c:ext>
              </c:extLst>
            </c:dLbl>
            <c:dLbl>
              <c:idx val="1"/>
              <c:delete val="1"/>
              <c:extLst>
                <c:ext xmlns:c15="http://schemas.microsoft.com/office/drawing/2012/chart" uri="{CE6537A1-D6FC-4f65-9D91-7224C49458BB}">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ext>
            </c:extLst>
          </c:dLbls>
          <c:cat>
            <c:strRef>
              <c:f>Feuil1!$A$2:$A$3</c:f>
              <c:strCache>
                <c:ptCount val="2"/>
                <c:pt idx="0">
                  <c:v>Non</c:v>
                </c:pt>
                <c:pt idx="1">
                  <c:v>Oui</c:v>
                </c:pt>
              </c:strCache>
            </c:strRef>
          </c:cat>
          <c:val>
            <c:numRef>
              <c:f>Feuil1!$B$2:$B$3</c:f>
              <c:numCache>
                <c:formatCode>General</c:formatCode>
                <c:ptCount val="2"/>
                <c:pt idx="0">
                  <c:v>226</c:v>
                </c:pt>
                <c:pt idx="1">
                  <c:v>52</c:v>
                </c:pt>
              </c:numCache>
            </c:numRef>
          </c:val>
          <c:extLst>
            <c:ext xmlns:c15="http://schemas.microsoft.com/office/drawing/2012/chart" uri="{02D57815-91ED-43cb-92C2-25804820EDAC}">
              <c15:datalabelsRange>
                <c15:f>Feuil1!$C$2:$C$3</c15:f>
                <c15:dlblRangeCache>
                  <c:ptCount val="2"/>
                  <c:pt idx="0">
                    <c:v>81,3%</c:v>
                  </c:pt>
                  <c:pt idx="1">
                    <c:v>18,7%</c:v>
                  </c:pt>
                </c15:dlblRangeCache>
              </c15:datalabelsRange>
            </c:ext>
          </c:extLst>
        </c:ser>
        <c:ser>
          <c:idx val="1"/>
          <c:order val="1"/>
          <c:tx>
            <c:strRef>
              <c:f>Feuil1!$C$1</c:f>
              <c:strCache>
                <c:ptCount val="1"/>
                <c:pt idx="0">
                  <c:v>Colonne1</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cat>
            <c:strRef>
              <c:f>Feuil1!$A$2:$A$3</c:f>
              <c:strCache>
                <c:ptCount val="2"/>
                <c:pt idx="0">
                  <c:v>Non</c:v>
                </c:pt>
                <c:pt idx="1">
                  <c:v>Oui</c:v>
                </c:pt>
              </c:strCache>
            </c:strRef>
          </c:cat>
          <c:val>
            <c:numRef>
              <c:f>Feuil1!$C$2:$C$3</c:f>
              <c:numCache>
                <c:formatCode>0.0%</c:formatCode>
                <c:ptCount val="2"/>
                <c:pt idx="0">
                  <c:v>0.81299999999999994</c:v>
                </c:pt>
                <c:pt idx="1">
                  <c:v>0.187</c:v>
                </c:pt>
              </c:numCache>
            </c:numRef>
          </c:val>
        </c:ser>
        <c:dLbls>
          <c:showLegendKey val="0"/>
          <c:showVal val="0"/>
          <c:showCatName val="0"/>
          <c:showSerName val="0"/>
          <c:showPercent val="0"/>
          <c:showBubbleSize val="0"/>
          <c:showLeaderLines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20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Feuil1!$B$1</c:f>
              <c:strCache>
                <c:ptCount val="1"/>
                <c:pt idx="0">
                  <c:v>Ventes</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dLbl>
              <c:idx val="0"/>
              <c:layout>
                <c:manualLayout>
                  <c:x val="7.1759259259259259E-2"/>
                  <c:y val="-0.1837498437695288"/>
                </c:manualLayout>
              </c:layout>
              <c:tx>
                <c:rich>
                  <a:bodyPr rot="0" spcFirstLastPara="1" vertOverflow="ellipsis" vert="horz" wrap="square" lIns="38100" tIns="19050" rIns="38100" bIns="19050" anchor="ctr" anchorCtr="1">
                    <a:spAutoFit/>
                  </a:bodyPr>
                  <a:lstStyle/>
                  <a:p>
                    <a:pPr>
                      <a:defRPr sz="1400" b="1" i="0" u="none" strike="noStrike" kern="1200" baseline="0">
                        <a:solidFill>
                          <a:srgbClr val="C00000"/>
                        </a:solidFill>
                        <a:latin typeface="Arial Black" panose="020B0A04020102020204" pitchFamily="34" charset="0"/>
                        <a:ea typeface="Tahoma" panose="020B0604030504040204" pitchFamily="34" charset="0"/>
                        <a:cs typeface="Times New Roman" panose="02020603050405020304" pitchFamily="18" charset="0"/>
                      </a:defRPr>
                    </a:pPr>
                    <a:r>
                      <a:rPr lang="en-US" b="1" dirty="0" smtClean="0">
                        <a:solidFill>
                          <a:srgbClr val="C00000"/>
                        </a:solidFill>
                        <a:latin typeface="Arial Black" panose="020B0A04020102020204" pitchFamily="34" charset="0"/>
                      </a:rPr>
                      <a:t>62,4%</a:t>
                    </a:r>
                    <a:r>
                      <a:rPr lang="en-US" b="1" baseline="0" dirty="0" smtClean="0">
                        <a:solidFill>
                          <a:srgbClr val="C00000"/>
                        </a:solidFill>
                        <a:latin typeface="Arial Black" panose="020B0A04020102020204" pitchFamily="34" charset="0"/>
                      </a:rPr>
                      <a:t> n=253</a:t>
                    </a:r>
                    <a:endParaRPr lang="en-US" b="1" baseline="0" dirty="0">
                      <a:solidFill>
                        <a:srgbClr val="C00000"/>
                      </a:solidFill>
                      <a:latin typeface="Arial Black" panose="020B0A04020102020204" pitchFamily="34" charset="0"/>
                    </a:endParaRPr>
                  </a:p>
                </c:rich>
              </c:tx>
              <c:spPr>
                <a:noFill/>
                <a:ln>
                  <a:noFill/>
                </a:ln>
                <a:effectLst/>
              </c:spPr>
              <c:showLegendKey val="0"/>
              <c:showVal val="1"/>
              <c:showCatName val="0"/>
              <c:showSerName val="0"/>
              <c:showPercent val="0"/>
              <c:showBubbleSize val="0"/>
              <c:separator> </c:separator>
              <c:extLst>
                <c:ext xmlns:c15="http://schemas.microsoft.com/office/drawing/2012/chart" uri="{CE6537A1-D6FC-4f65-9D91-7224C49458BB}">
                  <c15:layout>
                    <c:manualLayout>
                      <c:w val="0.29224537037037035"/>
                      <c:h val="6.4484126984126991E-2"/>
                    </c:manualLayout>
                  </c15:layout>
                  <c15:dlblFieldTable/>
                  <c15:showDataLabelsRange val="1"/>
                </c:ext>
              </c:extLst>
            </c:dLbl>
            <c:dLbl>
              <c:idx val="1"/>
              <c:delete val="1"/>
              <c:extLst>
                <c:ext xmlns:c15="http://schemas.microsoft.com/office/drawing/2012/chart" uri="{CE6537A1-D6FC-4f65-9D91-7224C49458BB}">
                  <c15:layout>
                    <c:manualLayout>
                      <c:w val="0.22916666666666666"/>
                      <c:h val="7.4404761904761918E-2"/>
                    </c:manualLayout>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ext>
            </c:extLst>
          </c:dLbls>
          <c:cat>
            <c:strRef>
              <c:f>Feuil1!$A$2:$A$3</c:f>
              <c:strCache>
                <c:ptCount val="2"/>
                <c:pt idx="0">
                  <c:v>Urbain</c:v>
                </c:pt>
                <c:pt idx="1">
                  <c:v>Rural</c:v>
                </c:pt>
              </c:strCache>
            </c:strRef>
          </c:cat>
          <c:val>
            <c:numRef>
              <c:f>Feuil1!$B$2:$B$3</c:f>
              <c:numCache>
                <c:formatCode>General</c:formatCode>
                <c:ptCount val="2"/>
                <c:pt idx="0">
                  <c:v>254</c:v>
                </c:pt>
                <c:pt idx="1">
                  <c:v>153</c:v>
                </c:pt>
              </c:numCache>
            </c:numRef>
          </c:val>
          <c:extLst>
            <c:ext xmlns:c15="http://schemas.microsoft.com/office/drawing/2012/chart" uri="{02D57815-91ED-43cb-92C2-25804820EDAC}">
              <c15:datalabelsRange>
                <c15:f>Feuil1!$C$2:$C$3</c15:f>
                <c15:dlblRangeCache>
                  <c:ptCount val="2"/>
                  <c:pt idx="0">
                    <c:v>62,4%</c:v>
                  </c:pt>
                  <c:pt idx="1">
                    <c:v>37,6%</c:v>
                  </c:pt>
                </c15:dlblRangeCache>
              </c15:datalabelsRange>
            </c:ext>
          </c:extLst>
        </c:ser>
        <c:ser>
          <c:idx val="1"/>
          <c:order val="1"/>
          <c:tx>
            <c:strRef>
              <c:f>Feuil1!$C$1</c:f>
              <c:strCache>
                <c:ptCount val="1"/>
                <c:pt idx="0">
                  <c:v>Colonne1</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cat>
            <c:strRef>
              <c:f>Feuil1!$A$2:$A$3</c:f>
              <c:strCache>
                <c:ptCount val="2"/>
                <c:pt idx="0">
                  <c:v>Urbain</c:v>
                </c:pt>
                <c:pt idx="1">
                  <c:v>Rural</c:v>
                </c:pt>
              </c:strCache>
            </c:strRef>
          </c:cat>
          <c:val>
            <c:numRef>
              <c:f>Feuil1!$C$2:$C$3</c:f>
              <c:numCache>
                <c:formatCode>0.0%</c:formatCode>
                <c:ptCount val="2"/>
                <c:pt idx="0">
                  <c:v>0.624</c:v>
                </c:pt>
                <c:pt idx="1">
                  <c:v>0.376</c:v>
                </c:pt>
              </c:numCache>
            </c:numRef>
          </c:val>
        </c:ser>
        <c:dLbls>
          <c:showLegendKey val="0"/>
          <c:showVal val="0"/>
          <c:showCatName val="0"/>
          <c:showSerName val="0"/>
          <c:showPercent val="0"/>
          <c:showBubbleSize val="0"/>
          <c:showLeaderLines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solidFill>
            <a:schemeClr val="accent1"/>
          </a:solidFill>
        </a:ln>
        <a:effectLst/>
        <a:sp3d>
          <a:contourClr>
            <a:schemeClr val="accent1"/>
          </a:contourClr>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Feuil1!$B$1</c:f>
              <c:strCache>
                <c:ptCount val="1"/>
                <c:pt idx="0">
                  <c:v>Série 1</c:v>
                </c:pt>
              </c:strCache>
            </c:strRef>
          </c:tx>
          <c:spPr>
            <a:solidFill>
              <a:schemeClr val="accent1"/>
            </a:solidFill>
            <a:ln>
              <a:noFill/>
            </a:ln>
            <a:effectLst/>
            <a:sp3d/>
          </c:spPr>
          <c:invertIfNegative val="0"/>
          <c:dLbls>
            <c:dLbl>
              <c:idx val="0"/>
              <c:delete val="1"/>
              <c:extLst>
                <c:ext xmlns:c15="http://schemas.microsoft.com/office/drawing/2012/chart" uri="{CE6537A1-D6FC-4f65-9D91-7224C49458BB}">
                  <c15:layout>
                    <c:manualLayout>
                      <c:w val="0.23300925925925925"/>
                      <c:h val="7.5793650793650774E-2"/>
                    </c:manualLayout>
                  </c15:layout>
                  <c15:dlblFieldTable/>
                  <c15:showDataLabelsRange val="1"/>
                </c:ext>
              </c:extLst>
            </c:dLbl>
            <c:dLbl>
              <c:idx val="1"/>
              <c:delete val="1"/>
              <c:extLst>
                <c:ext xmlns:c15="http://schemas.microsoft.com/office/drawing/2012/chart" uri="{CE6537A1-D6FC-4f65-9D91-7224C49458BB}">
                  <c15:layout>
                    <c:manualLayout>
                      <c:w val="0.24123851706036745"/>
                      <c:h val="7.2222222222222215E-2"/>
                    </c:manualLayout>
                  </c15:layout>
                  <c15:dlblFieldTable/>
                  <c15:showDataLabelsRange val="1"/>
                </c:ext>
              </c:extLst>
            </c:dLbl>
            <c:dLbl>
              <c:idx val="2"/>
              <c:layout>
                <c:manualLayout>
                  <c:x val="-2.6620370370370412E-2"/>
                  <c:y val="-3.9682695913010872E-2"/>
                </c:manualLayout>
              </c:layout>
              <c:tx>
                <c:rich>
                  <a:bodyPr rot="0" spcFirstLastPara="1" vertOverflow="ellipsis" vert="horz" wrap="square" lIns="38100" tIns="19050" rIns="38100" bIns="19050" anchor="ctr" anchorCtr="1">
                    <a:spAutoFit/>
                  </a:bodyPr>
                  <a:lstStyle/>
                  <a:p>
                    <a:pPr>
                      <a:defRPr sz="1400" b="1" i="0" u="none" strike="noStrike" kern="1200" baseline="0">
                        <a:solidFill>
                          <a:srgbClr val="C00000"/>
                        </a:solidFill>
                        <a:latin typeface="Arial Black" panose="020B0A04020102020204" pitchFamily="34" charset="0"/>
                        <a:ea typeface="+mn-ea"/>
                        <a:cs typeface="Times New Roman" panose="02020603050405020304" pitchFamily="18" charset="0"/>
                      </a:defRPr>
                    </a:pPr>
                    <a:r>
                      <a:rPr lang="en-US" b="1" baseline="0" dirty="0" smtClean="0">
                        <a:solidFill>
                          <a:srgbClr val="C00000"/>
                        </a:solidFill>
                        <a:latin typeface="Arial Black" panose="020B0A04020102020204" pitchFamily="34" charset="0"/>
                      </a:rPr>
                      <a:t>27,3% </a:t>
                    </a:r>
                    <a:endParaRPr lang="en-US" b="1" baseline="0" dirty="0">
                      <a:solidFill>
                        <a:srgbClr val="C00000"/>
                      </a:solidFill>
                      <a:latin typeface="Arial Black" panose="020B0A04020102020204" pitchFamily="34" charset="0"/>
                    </a:endParaRPr>
                  </a:p>
                </c:rich>
              </c:tx>
              <c:spPr>
                <a:noFill/>
                <a:ln>
                  <a:noFill/>
                </a:ln>
                <a:effectLst/>
              </c:spPr>
              <c:showLegendKey val="0"/>
              <c:showVal val="1"/>
              <c:showCatName val="0"/>
              <c:showSerName val="0"/>
              <c:showPercent val="0"/>
              <c:showBubbleSize val="0"/>
              <c:separator> </c:separator>
              <c:extLst>
                <c:ext xmlns:c15="http://schemas.microsoft.com/office/drawing/2012/chart" uri="{CE6537A1-D6FC-4f65-9D91-7224C49458BB}">
                  <c15:layout>
                    <c:manualLayout>
                      <c:w val="0.24458333333333335"/>
                      <c:h val="7.5793650793650774E-2"/>
                    </c:manualLayout>
                  </c15:layout>
                  <c15:dlblFieldTable/>
                  <c15:showDataLabelsRange val="1"/>
                </c:ext>
              </c:extLst>
            </c:dLbl>
            <c:dLbl>
              <c:idx val="3"/>
              <c:delete val="1"/>
              <c:extLst>
                <c:ext xmlns:c15="http://schemas.microsoft.com/office/drawing/2012/chart" uri="{CE6537A1-D6FC-4f65-9D91-7224C49458BB}">
                  <c15:layout>
                    <c:manualLayout>
                      <c:w val="0.23892370224555265"/>
                      <c:h val="8.0158730158730165E-2"/>
                    </c:manualLayout>
                  </c15:layout>
                  <c15:dlblFieldTable/>
                  <c15:showDataLabelsRange val="1"/>
                </c:ext>
              </c:extLst>
            </c:dLbl>
            <c:dLbl>
              <c:idx val="4"/>
              <c:delete val="1"/>
              <c:extLst>
                <c:ext xmlns:c15="http://schemas.microsoft.com/office/drawing/2012/chart" uri="{CE6537A1-D6FC-4f65-9D91-7224C49458BB}">
                  <c15:layout>
                    <c:manualLayout>
                      <c:w val="0.24226851851851847"/>
                      <c:h val="7.5793650793650774E-2"/>
                    </c:manualLayout>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0"/>
              </c:ext>
            </c:extLst>
          </c:dLbls>
          <c:cat>
            <c:numRef>
              <c:f>Feuil1!$A$2:$A$6</c:f>
              <c:numCache>
                <c:formatCode>General</c:formatCode>
                <c:ptCount val="5"/>
                <c:pt idx="0">
                  <c:v>2016</c:v>
                </c:pt>
                <c:pt idx="1">
                  <c:v>2017</c:v>
                </c:pt>
                <c:pt idx="2">
                  <c:v>2018</c:v>
                </c:pt>
                <c:pt idx="3">
                  <c:v>2019</c:v>
                </c:pt>
                <c:pt idx="4">
                  <c:v>2020</c:v>
                </c:pt>
              </c:numCache>
            </c:numRef>
          </c:cat>
          <c:val>
            <c:numRef>
              <c:f>Feuil1!$B$2:$B$6</c:f>
              <c:numCache>
                <c:formatCode>General</c:formatCode>
                <c:ptCount val="5"/>
                <c:pt idx="0">
                  <c:v>63</c:v>
                </c:pt>
                <c:pt idx="1">
                  <c:v>54</c:v>
                </c:pt>
                <c:pt idx="2">
                  <c:v>111</c:v>
                </c:pt>
                <c:pt idx="3">
                  <c:v>104</c:v>
                </c:pt>
                <c:pt idx="4">
                  <c:v>75</c:v>
                </c:pt>
              </c:numCache>
            </c:numRef>
          </c:val>
          <c:shape val="cylinder"/>
          <c:extLst>
            <c:ext xmlns:c15="http://schemas.microsoft.com/office/drawing/2012/chart" uri="{02D57815-91ED-43cb-92C2-25804820EDAC}">
              <c15:datalabelsRange>
                <c15:f>Feuil1!$C$2:$C$6</c15:f>
                <c15:dlblRangeCache>
                  <c:ptCount val="5"/>
                  <c:pt idx="0">
                    <c:v>15,4%</c:v>
                  </c:pt>
                  <c:pt idx="1">
                    <c:v>13,3%</c:v>
                  </c:pt>
                  <c:pt idx="2">
                    <c:v>27,3%</c:v>
                  </c:pt>
                  <c:pt idx="3">
                    <c:v>25,6%</c:v>
                  </c:pt>
                  <c:pt idx="4">
                    <c:v>18,4%</c:v>
                  </c:pt>
                </c15:dlblRangeCache>
              </c15:datalabelsRange>
            </c:ext>
          </c:extLst>
        </c:ser>
        <c:dLbls>
          <c:showLegendKey val="0"/>
          <c:showVal val="0"/>
          <c:showCatName val="0"/>
          <c:showSerName val="0"/>
          <c:showPercent val="0"/>
          <c:showBubbleSize val="0"/>
        </c:dLbls>
        <c:gapWidth val="150"/>
        <c:shape val="box"/>
        <c:axId val="128593280"/>
        <c:axId val="128623744"/>
        <c:axId val="0"/>
      </c:bar3DChart>
      <c:catAx>
        <c:axId val="12859328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crossAx val="128623744"/>
        <c:crosses val="autoZero"/>
        <c:auto val="1"/>
        <c:lblAlgn val="ctr"/>
        <c:lblOffset val="100"/>
        <c:noMultiLvlLbl val="0"/>
      </c:catAx>
      <c:valAx>
        <c:axId val="128623744"/>
        <c:scaling>
          <c:orientation val="minMax"/>
        </c:scaling>
        <c:delete val="1"/>
        <c:axPos val="l"/>
        <c:numFmt formatCode="General" sourceLinked="1"/>
        <c:majorTickMark val="none"/>
        <c:minorTickMark val="none"/>
        <c:tickLblPos val="nextTo"/>
        <c:crossAx val="128593280"/>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latin typeface="Times New Roman" panose="02020603050405020304" pitchFamily="18" charset="0"/>
          <a:cs typeface="Times New Roman" panose="02020603050405020304" pitchFamily="18" charset="0"/>
        </a:defRPr>
      </a:pPr>
      <a:endParaRPr lang="fr-FR"/>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20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Feuil1!$B$1</c:f>
              <c:strCache>
                <c:ptCount val="1"/>
                <c:pt idx="0">
                  <c:v>Ventes</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dLbl>
              <c:idx val="0"/>
              <c:layout>
                <c:manualLayout>
                  <c:x val="0.31018518518518517"/>
                  <c:y val="-1.6280464941882265E-2"/>
                </c:manualLayout>
              </c:layout>
              <c:tx>
                <c:rich>
                  <a:bodyPr rot="0" spcFirstLastPara="1" vertOverflow="ellipsis" vert="horz" wrap="square" lIns="38100" tIns="19050" rIns="38100" bIns="19050" anchor="ctr" anchorCtr="1">
                    <a:spAutoFit/>
                  </a:bodyPr>
                  <a:lstStyle/>
                  <a:p>
                    <a:pPr>
                      <a:defRPr sz="1400" b="1" i="0" u="none" strike="noStrike" kern="1200" baseline="0">
                        <a:solidFill>
                          <a:srgbClr val="C00000"/>
                        </a:solidFill>
                        <a:latin typeface="Arial Black" panose="020B0A04020102020204" pitchFamily="34" charset="0"/>
                        <a:ea typeface="Tahoma" panose="020B0604030504040204" pitchFamily="34" charset="0"/>
                        <a:cs typeface="Times New Roman" panose="02020603050405020304" pitchFamily="18" charset="0"/>
                      </a:defRPr>
                    </a:pPr>
                    <a:r>
                      <a:rPr lang="en-US" b="1" baseline="0" dirty="0" smtClean="0">
                        <a:solidFill>
                          <a:srgbClr val="C00000"/>
                        </a:solidFill>
                        <a:latin typeface="Arial Black" panose="020B0A04020102020204" pitchFamily="34" charset="0"/>
                      </a:rPr>
                      <a:t>87,2%</a:t>
                    </a:r>
                    <a:endParaRPr lang="en-US" b="1" baseline="0" dirty="0">
                      <a:solidFill>
                        <a:srgbClr val="C00000"/>
                      </a:solidFill>
                      <a:latin typeface="Arial Black" panose="020B0A04020102020204" pitchFamily="34" charset="0"/>
                    </a:endParaRPr>
                  </a:p>
                </c:rich>
              </c:tx>
              <c:spPr>
                <a:noFill/>
                <a:ln>
                  <a:noFill/>
                </a:ln>
                <a:effectLst/>
              </c:spPr>
              <c:showLegendKey val="0"/>
              <c:showVal val="1"/>
              <c:showCatName val="0"/>
              <c:showSerName val="0"/>
              <c:showPercent val="0"/>
              <c:showBubbleSize val="0"/>
              <c:separator> </c:separator>
              <c:extLst>
                <c:ext xmlns:c15="http://schemas.microsoft.com/office/drawing/2012/chart" uri="{CE6537A1-D6FC-4f65-9D91-7224C49458BB}">
                  <c15:layout>
                    <c:manualLayout>
                      <c:w val="0.29224537037037035"/>
                      <c:h val="6.4484126984126991E-2"/>
                    </c:manualLayout>
                  </c15:layout>
                  <c15:dlblFieldTable/>
                  <c15:showDataLabelsRange val="1"/>
                </c:ext>
              </c:extLst>
            </c:dLbl>
            <c:dLbl>
              <c:idx val="1"/>
              <c:delete val="1"/>
              <c:extLst>
                <c:ext xmlns:c15="http://schemas.microsoft.com/office/drawing/2012/chart" uri="{CE6537A1-D6FC-4f65-9D91-7224C49458BB}">
                  <c15:layout>
                    <c:manualLayout>
                      <c:w val="0.22916666666666666"/>
                      <c:h val="7.4404761904761918E-2"/>
                    </c:manualLayout>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ext>
            </c:extLst>
          </c:dLbls>
          <c:cat>
            <c:strRef>
              <c:f>Feuil1!$A$2:$A$3</c:f>
              <c:strCache>
                <c:ptCount val="2"/>
                <c:pt idx="0">
                  <c:v>Effectué</c:v>
                </c:pt>
                <c:pt idx="1">
                  <c:v>Non effectué</c:v>
                </c:pt>
              </c:strCache>
            </c:strRef>
          </c:cat>
          <c:val>
            <c:numRef>
              <c:f>Feuil1!$B$2:$B$3</c:f>
              <c:numCache>
                <c:formatCode>General</c:formatCode>
                <c:ptCount val="2"/>
                <c:pt idx="0">
                  <c:v>355</c:v>
                </c:pt>
                <c:pt idx="1">
                  <c:v>52</c:v>
                </c:pt>
              </c:numCache>
            </c:numRef>
          </c:val>
          <c:extLst>
            <c:ext xmlns:c15="http://schemas.microsoft.com/office/drawing/2012/chart" uri="{02D57815-91ED-43cb-92C2-25804820EDAC}">
              <c15:datalabelsRange>
                <c15:f>Feuil1!$C$2:$C$3</c15:f>
                <c15:dlblRangeCache>
                  <c:ptCount val="2"/>
                  <c:pt idx="0">
                    <c:v>87,2%</c:v>
                  </c:pt>
                  <c:pt idx="1">
                    <c:v>12,8%</c:v>
                  </c:pt>
                </c15:dlblRangeCache>
              </c15:datalabelsRange>
            </c:ext>
          </c:extLst>
        </c:ser>
        <c:ser>
          <c:idx val="1"/>
          <c:order val="1"/>
          <c:tx>
            <c:strRef>
              <c:f>Feuil1!$C$1</c:f>
              <c:strCache>
                <c:ptCount val="1"/>
                <c:pt idx="0">
                  <c:v>Colonne1</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cat>
            <c:strRef>
              <c:f>Feuil1!$A$2:$A$3</c:f>
              <c:strCache>
                <c:ptCount val="2"/>
                <c:pt idx="0">
                  <c:v>Effectué</c:v>
                </c:pt>
                <c:pt idx="1">
                  <c:v>Non effectué</c:v>
                </c:pt>
              </c:strCache>
            </c:strRef>
          </c:cat>
          <c:val>
            <c:numRef>
              <c:f>Feuil1!$C$2:$C$3</c:f>
              <c:numCache>
                <c:formatCode>0.0%</c:formatCode>
                <c:ptCount val="2"/>
                <c:pt idx="0">
                  <c:v>0.872</c:v>
                </c:pt>
                <c:pt idx="1">
                  <c:v>0.128</c:v>
                </c:pt>
              </c:numCache>
            </c:numRef>
          </c:val>
        </c:ser>
        <c:dLbls>
          <c:showLegendKey val="0"/>
          <c:showVal val="0"/>
          <c:showCatName val="0"/>
          <c:showSerName val="0"/>
          <c:showPercent val="0"/>
          <c:showBubbleSize val="0"/>
          <c:showLeaderLines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20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Feuil1!$B$1</c:f>
              <c:strCache>
                <c:ptCount val="1"/>
                <c:pt idx="0">
                  <c:v>Ventes</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dLbl>
              <c:idx val="0"/>
              <c:layout>
                <c:manualLayout>
                  <c:x val="2.7999234470691164E-2"/>
                  <c:y val="-1.6280464941882275E-2"/>
                </c:manualLayout>
              </c:layout>
              <c:tx>
                <c:rich>
                  <a:bodyPr rot="0" spcFirstLastPara="1" vertOverflow="ellipsis" vert="horz" wrap="square" lIns="38100" tIns="19050" rIns="38100" bIns="19050" anchor="ctr" anchorCtr="1">
                    <a:spAutoFit/>
                  </a:bodyPr>
                  <a:lstStyle/>
                  <a:p>
                    <a:pPr>
                      <a:defRPr sz="1400" b="0" i="0" u="none" strike="noStrike" kern="1200" baseline="0">
                        <a:solidFill>
                          <a:srgbClr val="C00000"/>
                        </a:solidFill>
                        <a:latin typeface="Arial Black" panose="020B0A04020102020204" pitchFamily="34" charset="0"/>
                        <a:ea typeface="Tahoma" panose="020B0604030504040204" pitchFamily="34" charset="0"/>
                        <a:cs typeface="Times New Roman" panose="02020603050405020304" pitchFamily="18" charset="0"/>
                      </a:defRPr>
                    </a:pPr>
                    <a:r>
                      <a:rPr lang="en-US" baseline="0" dirty="0" smtClean="0">
                        <a:solidFill>
                          <a:srgbClr val="C00000"/>
                        </a:solidFill>
                        <a:latin typeface="Arial Black" panose="020B0A04020102020204" pitchFamily="34" charset="0"/>
                      </a:rPr>
                      <a:t>94,1% </a:t>
                    </a:r>
                    <a:endParaRPr lang="en-US" baseline="0" dirty="0">
                      <a:solidFill>
                        <a:srgbClr val="C00000"/>
                      </a:solidFill>
                      <a:latin typeface="Arial Black" panose="020B0A04020102020204" pitchFamily="34" charset="0"/>
                    </a:endParaRPr>
                  </a:p>
                </c:rich>
              </c:tx>
              <c:spPr>
                <a:noFill/>
                <a:ln>
                  <a:noFill/>
                </a:ln>
                <a:effectLst/>
              </c:spPr>
              <c:showLegendKey val="0"/>
              <c:showVal val="1"/>
              <c:showCatName val="0"/>
              <c:showSerName val="0"/>
              <c:showPercent val="0"/>
              <c:showBubbleSize val="0"/>
              <c:separator> </c:separator>
            </c:dLbl>
            <c:dLbl>
              <c:idx val="1"/>
              <c:delete val="1"/>
              <c:extLst>
                <c:ext xmlns:c15="http://schemas.microsoft.com/office/drawing/2012/chart" uri="{CE6537A1-D6FC-4f65-9D91-7224C49458BB}">
                  <c15:layout>
                    <c:manualLayout>
                      <c:w val="0.22916666666666666"/>
                      <c:h val="7.4404761904761918E-2"/>
                    </c:manualLayout>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ext>
            </c:extLst>
          </c:dLbls>
          <c:cat>
            <c:strRef>
              <c:f>Feuil1!$A$2:$A$3</c:f>
              <c:strCache>
                <c:ptCount val="2"/>
                <c:pt idx="0">
                  <c:v>Oui</c:v>
                </c:pt>
                <c:pt idx="1">
                  <c:v>Non</c:v>
                </c:pt>
              </c:strCache>
            </c:strRef>
          </c:cat>
          <c:val>
            <c:numRef>
              <c:f>Feuil1!$B$2:$B$3</c:f>
              <c:numCache>
                <c:formatCode>General</c:formatCode>
                <c:ptCount val="2"/>
                <c:pt idx="0">
                  <c:v>383</c:v>
                </c:pt>
                <c:pt idx="1">
                  <c:v>24</c:v>
                </c:pt>
              </c:numCache>
            </c:numRef>
          </c:val>
          <c:extLst>
            <c:ext xmlns:c15="http://schemas.microsoft.com/office/drawing/2012/chart" uri="{02D57815-91ED-43cb-92C2-25804820EDAC}">
              <c15:datalabelsRange>
                <c15:f>Feuil1!$C$2:$C$3</c15:f>
                <c15:dlblRangeCache>
                  <c:ptCount val="2"/>
                  <c:pt idx="0">
                    <c:v>94,1%</c:v>
                  </c:pt>
                  <c:pt idx="1">
                    <c:v>5,9%</c:v>
                  </c:pt>
                </c15:dlblRangeCache>
              </c15:datalabelsRange>
            </c:ext>
          </c:extLst>
        </c:ser>
        <c:ser>
          <c:idx val="1"/>
          <c:order val="1"/>
          <c:tx>
            <c:strRef>
              <c:f>Feuil1!$C$1</c:f>
              <c:strCache>
                <c:ptCount val="1"/>
                <c:pt idx="0">
                  <c:v>Colonne1</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cat>
            <c:strRef>
              <c:f>Feuil1!$A$2:$A$3</c:f>
              <c:strCache>
                <c:ptCount val="2"/>
                <c:pt idx="0">
                  <c:v>Oui</c:v>
                </c:pt>
                <c:pt idx="1">
                  <c:v>Non</c:v>
                </c:pt>
              </c:strCache>
            </c:strRef>
          </c:cat>
          <c:val>
            <c:numRef>
              <c:f>Feuil1!$C$2:$C$3</c:f>
              <c:numCache>
                <c:formatCode>0.0%</c:formatCode>
                <c:ptCount val="2"/>
                <c:pt idx="0">
                  <c:v>0.94099999999999995</c:v>
                </c:pt>
                <c:pt idx="1">
                  <c:v>5.8999999999999997E-2</c:v>
                </c:pt>
              </c:numCache>
            </c:numRef>
          </c:val>
        </c:ser>
        <c:dLbls>
          <c:showLegendKey val="0"/>
          <c:showVal val="0"/>
          <c:showCatName val="0"/>
          <c:showSerName val="0"/>
          <c:showPercent val="0"/>
          <c:showBubbleSize val="0"/>
          <c:showLeaderLines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20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Feuil1!$B$1</c:f>
              <c:strCache>
                <c:ptCount val="1"/>
                <c:pt idx="0">
                  <c:v>Ventes</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dLbl>
              <c:idx val="0"/>
              <c:layout>
                <c:manualLayout>
                  <c:x val="0.36133256780402445"/>
                  <c:y val="-7.5804274465691782E-2"/>
                </c:manualLayout>
              </c:layout>
              <c:tx>
                <c:rich>
                  <a:bodyPr rot="0" spcFirstLastPara="1" vertOverflow="ellipsis" vert="horz" wrap="square" lIns="38100" tIns="19050" rIns="38100" bIns="19050" anchor="ctr" anchorCtr="1">
                    <a:spAutoFit/>
                  </a:bodyPr>
                  <a:lstStyle/>
                  <a:p>
                    <a:pPr>
                      <a:defRPr sz="1400" b="1" i="0" u="none" strike="noStrike" kern="1200" baseline="0">
                        <a:solidFill>
                          <a:srgbClr val="C00000"/>
                        </a:solidFill>
                        <a:latin typeface="Arial Black" panose="020B0A04020102020204" pitchFamily="34" charset="0"/>
                        <a:ea typeface="Tahoma" panose="020B0604030504040204" pitchFamily="34" charset="0"/>
                        <a:cs typeface="Times New Roman" panose="02020603050405020304" pitchFamily="18" charset="0"/>
                      </a:defRPr>
                    </a:pPr>
                    <a:r>
                      <a:rPr lang="en-US" b="1" dirty="0" smtClean="0">
                        <a:solidFill>
                          <a:srgbClr val="C00000"/>
                        </a:solidFill>
                        <a:latin typeface="Arial Black" panose="020B0A04020102020204" pitchFamily="34" charset="0"/>
                      </a:rPr>
                      <a:t>77,4%</a:t>
                    </a:r>
                    <a:r>
                      <a:rPr lang="en-US" b="1" baseline="0" dirty="0" smtClean="0">
                        <a:solidFill>
                          <a:srgbClr val="C00000"/>
                        </a:solidFill>
                        <a:latin typeface="Arial Black" panose="020B0A04020102020204" pitchFamily="34" charset="0"/>
                      </a:rPr>
                      <a:t> </a:t>
                    </a:r>
                    <a:endParaRPr lang="en-US" b="1" baseline="0" dirty="0">
                      <a:solidFill>
                        <a:srgbClr val="C00000"/>
                      </a:solidFill>
                      <a:latin typeface="Arial Black" panose="020B0A04020102020204" pitchFamily="34" charset="0"/>
                    </a:endParaRPr>
                  </a:p>
                </c:rich>
              </c:tx>
              <c:spPr>
                <a:noFill/>
                <a:ln>
                  <a:noFill/>
                </a:ln>
                <a:effectLst/>
              </c:spPr>
              <c:showLegendKey val="0"/>
              <c:showVal val="1"/>
              <c:showCatName val="0"/>
              <c:showSerName val="0"/>
              <c:showPercent val="0"/>
              <c:showBubbleSize val="0"/>
              <c:separator> </c:separator>
              <c:extLst>
                <c:ext xmlns:c15="http://schemas.microsoft.com/office/drawing/2012/chart" uri="{CE6537A1-D6FC-4f65-9D91-7224C49458BB}">
                  <c15:layout>
                    <c:manualLayout>
                      <c:w val="0.29224537037037035"/>
                      <c:h val="6.4484126984126991E-2"/>
                    </c:manualLayout>
                  </c15:layout>
                  <c15:dlblFieldTable/>
                  <c15:showDataLabelsRange val="1"/>
                </c:ext>
              </c:extLst>
            </c:dLbl>
            <c:dLbl>
              <c:idx val="1"/>
              <c:delete val="1"/>
              <c:extLst>
                <c:ext xmlns:c15="http://schemas.microsoft.com/office/drawing/2012/chart" uri="{CE6537A1-D6FC-4f65-9D91-7224C49458BB}">
                  <c15:layout>
                    <c:manualLayout>
                      <c:w val="0.22916666666666666"/>
                      <c:h val="7.4404761904761918E-2"/>
                    </c:manualLayout>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ext>
            </c:extLst>
          </c:dLbls>
          <c:cat>
            <c:strRef>
              <c:f>Feuil1!$A$2:$A$3</c:f>
              <c:strCache>
                <c:ptCount val="2"/>
                <c:pt idx="0">
                  <c:v>Satisfaisant pour l’âge </c:v>
                </c:pt>
                <c:pt idx="1">
                  <c:v>Retard</c:v>
                </c:pt>
              </c:strCache>
            </c:strRef>
          </c:cat>
          <c:val>
            <c:numRef>
              <c:f>Feuil1!$B$2:$B$3</c:f>
              <c:numCache>
                <c:formatCode>General</c:formatCode>
                <c:ptCount val="2"/>
                <c:pt idx="0">
                  <c:v>315</c:v>
                </c:pt>
                <c:pt idx="1">
                  <c:v>92</c:v>
                </c:pt>
              </c:numCache>
            </c:numRef>
          </c:val>
          <c:extLst>
            <c:ext xmlns:c15="http://schemas.microsoft.com/office/drawing/2012/chart" uri="{02D57815-91ED-43cb-92C2-25804820EDAC}">
              <c15:datalabelsRange>
                <c15:f>Feuil1!$C$2:$C$3</c15:f>
                <c15:dlblRangeCache>
                  <c:ptCount val="2"/>
                  <c:pt idx="0">
                    <c:v>77,4%</c:v>
                  </c:pt>
                  <c:pt idx="1">
                    <c:v>22,6%</c:v>
                  </c:pt>
                </c15:dlblRangeCache>
              </c15:datalabelsRange>
            </c:ext>
          </c:extLst>
        </c:ser>
        <c:ser>
          <c:idx val="1"/>
          <c:order val="1"/>
          <c:tx>
            <c:strRef>
              <c:f>Feuil1!$C$1</c:f>
              <c:strCache>
                <c:ptCount val="1"/>
                <c:pt idx="0">
                  <c:v>Colonne1</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cat>
            <c:strRef>
              <c:f>Feuil1!$A$2:$A$3</c:f>
              <c:strCache>
                <c:ptCount val="2"/>
                <c:pt idx="0">
                  <c:v>Satisfaisant pour l’âge </c:v>
                </c:pt>
                <c:pt idx="1">
                  <c:v>Retard</c:v>
                </c:pt>
              </c:strCache>
            </c:strRef>
          </c:cat>
          <c:val>
            <c:numRef>
              <c:f>Feuil1!$C$2:$C$3</c:f>
              <c:numCache>
                <c:formatCode>0.0%</c:formatCode>
                <c:ptCount val="2"/>
                <c:pt idx="0">
                  <c:v>0.77400000000000002</c:v>
                </c:pt>
                <c:pt idx="1">
                  <c:v>0.22600000000000001</c:v>
                </c:pt>
              </c:numCache>
            </c:numRef>
          </c:val>
        </c:ser>
        <c:dLbls>
          <c:showLegendKey val="0"/>
          <c:showVal val="0"/>
          <c:showCatName val="0"/>
          <c:showSerName val="0"/>
          <c:showPercent val="0"/>
          <c:showBubbleSize val="0"/>
          <c:showLeaderLines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depthPercent val="100"/>
      <c:rAngAx val="1"/>
    </c:view3D>
    <c:floor>
      <c:thickness val="0"/>
      <c:spPr>
        <a:noFill/>
        <a:ln>
          <a:solidFill>
            <a:schemeClr val="accent1"/>
          </a:solidFill>
        </a:ln>
        <a:effectLst/>
        <a:sp3d>
          <a:contourClr>
            <a:schemeClr val="accent1"/>
          </a:contourClr>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Feuil1!$B$1</c:f>
              <c:strCache>
                <c:ptCount val="1"/>
                <c:pt idx="0">
                  <c:v>Série 1</c:v>
                </c:pt>
              </c:strCache>
            </c:strRef>
          </c:tx>
          <c:spPr>
            <a:solidFill>
              <a:schemeClr val="accent1"/>
            </a:solidFill>
            <a:ln>
              <a:noFill/>
            </a:ln>
            <a:effectLst/>
            <a:sp3d/>
          </c:spPr>
          <c:invertIfNegative val="0"/>
          <c:dLbls>
            <c:dLbl>
              <c:idx val="0"/>
              <c:delete val="1"/>
              <c:extLst>
                <c:ext xmlns:c15="http://schemas.microsoft.com/office/drawing/2012/chart" uri="{CE6537A1-D6FC-4f65-9D91-7224C49458BB}">
                  <c15:layout>
                    <c:manualLayout>
                      <c:w val="0.23300925925925925"/>
                      <c:h val="7.5793650793650774E-2"/>
                    </c:manualLayout>
                  </c15:layout>
                  <c15:dlblFieldTable/>
                  <c15:showDataLabelsRange val="1"/>
                </c:ext>
              </c:extLst>
            </c:dLbl>
            <c:dLbl>
              <c:idx val="1"/>
              <c:layout>
                <c:manualLayout>
                  <c:x val="1.7361111111111112E-2"/>
                  <c:y val="-2.5793494563179677E-2"/>
                </c:manualLayout>
              </c:layout>
              <c:tx>
                <c:rich>
                  <a:bodyPr rot="0" spcFirstLastPara="1" vertOverflow="ellipsis" vert="horz" wrap="square" lIns="38100" tIns="19050" rIns="38100" bIns="19050" anchor="ctr" anchorCtr="1">
                    <a:spAutoFit/>
                  </a:bodyPr>
                  <a:lstStyle/>
                  <a:p>
                    <a:pPr>
                      <a:defRPr sz="1400" b="0" i="0" u="none" strike="noStrike" kern="1200" baseline="0">
                        <a:solidFill>
                          <a:srgbClr val="C00000"/>
                        </a:solidFill>
                        <a:latin typeface="Arial Black" panose="020B0A04020102020204" pitchFamily="34" charset="0"/>
                        <a:ea typeface="+mn-ea"/>
                        <a:cs typeface="Times New Roman" panose="02020603050405020304" pitchFamily="18" charset="0"/>
                      </a:defRPr>
                    </a:pPr>
                    <a:r>
                      <a:rPr lang="en-US" dirty="0" smtClean="0">
                        <a:solidFill>
                          <a:srgbClr val="C00000"/>
                        </a:solidFill>
                        <a:latin typeface="Arial Black" panose="020B0A04020102020204" pitchFamily="34" charset="0"/>
                      </a:rPr>
                      <a:t>44,6%</a:t>
                    </a:r>
                    <a:endParaRPr lang="en-US" baseline="0" dirty="0">
                      <a:solidFill>
                        <a:srgbClr val="C00000"/>
                      </a:solidFill>
                      <a:latin typeface="Arial Black" panose="020B0A04020102020204" pitchFamily="34" charset="0"/>
                    </a:endParaRPr>
                  </a:p>
                </c:rich>
              </c:tx>
              <c:spPr>
                <a:noFill/>
                <a:ln>
                  <a:noFill/>
                </a:ln>
                <a:effectLst/>
              </c:spPr>
              <c:showLegendKey val="0"/>
              <c:showVal val="1"/>
              <c:showCatName val="0"/>
              <c:showSerName val="0"/>
              <c:showPercent val="0"/>
              <c:showBubbleSize val="0"/>
              <c:separator> </c:separator>
            </c:dLbl>
            <c:dLbl>
              <c:idx val="2"/>
              <c:delete val="1"/>
              <c:extLst>
                <c:ext xmlns:c15="http://schemas.microsoft.com/office/drawing/2012/chart" uri="{CE6537A1-D6FC-4f65-9D91-7224C49458BB}">
                  <c15:layout>
                    <c:manualLayout>
                      <c:w val="0.24458333333333335"/>
                      <c:h val="7.5793650793650774E-2"/>
                    </c:manualLayout>
                  </c15:layout>
                  <c15:dlblFieldTable/>
                  <c15:showDataLabelsRange val="1"/>
                </c:ext>
              </c:extLst>
            </c:dLbl>
            <c:dLbl>
              <c:idx val="3"/>
              <c:delete val="1"/>
              <c:extLst>
                <c:ext xmlns:c15="http://schemas.microsoft.com/office/drawing/2012/chart" uri="{CE6537A1-D6FC-4f65-9D91-7224C49458BB}">
                  <c15:layout>
                    <c:manualLayout>
                      <c:w val="0.23892370224555265"/>
                      <c:h val="8.0158730158730165E-2"/>
                    </c:manualLayout>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0"/>
              </c:ext>
            </c:extLst>
          </c:dLbls>
          <c:cat>
            <c:strRef>
              <c:f>Feuil1!$A$2:$A$5</c:f>
              <c:strCache>
                <c:ptCount val="4"/>
                <c:pt idx="0">
                  <c:v>16 à 25 ans</c:v>
                </c:pt>
                <c:pt idx="1">
                  <c:v>26 à 35 ans</c:v>
                </c:pt>
                <c:pt idx="2">
                  <c:v>36 à 45 ans</c:v>
                </c:pt>
                <c:pt idx="3">
                  <c:v>˃ 45 ans</c:v>
                </c:pt>
              </c:strCache>
            </c:strRef>
          </c:cat>
          <c:val>
            <c:numRef>
              <c:f>Feuil1!$B$2:$B$5</c:f>
              <c:numCache>
                <c:formatCode>General</c:formatCode>
                <c:ptCount val="4"/>
                <c:pt idx="0">
                  <c:v>112</c:v>
                </c:pt>
                <c:pt idx="1">
                  <c:v>165</c:v>
                </c:pt>
                <c:pt idx="2">
                  <c:v>86</c:v>
                </c:pt>
                <c:pt idx="3">
                  <c:v>7</c:v>
                </c:pt>
              </c:numCache>
            </c:numRef>
          </c:val>
          <c:shape val="cylinder"/>
          <c:extLst>
            <c:ext xmlns:c15="http://schemas.microsoft.com/office/drawing/2012/chart" uri="{02D57815-91ED-43cb-92C2-25804820EDAC}">
              <c15:datalabelsRange>
                <c15:f>Feuil1!$C$2:$C$5</c15:f>
                <c15:dlblRangeCache>
                  <c:ptCount val="4"/>
                  <c:pt idx="0">
                    <c:v>30,3%</c:v>
                  </c:pt>
                  <c:pt idx="1">
                    <c:v>44,6%</c:v>
                  </c:pt>
                  <c:pt idx="2">
                    <c:v>23,2%</c:v>
                  </c:pt>
                  <c:pt idx="3">
                    <c:v>1,9%</c:v>
                  </c:pt>
                </c15:dlblRangeCache>
              </c15:datalabelsRange>
            </c:ext>
          </c:extLst>
        </c:ser>
        <c:dLbls>
          <c:showLegendKey val="0"/>
          <c:showVal val="0"/>
          <c:showCatName val="0"/>
          <c:showSerName val="0"/>
          <c:showPercent val="0"/>
          <c:showBubbleSize val="0"/>
        </c:dLbls>
        <c:gapWidth val="150"/>
        <c:shape val="box"/>
        <c:axId val="128967424"/>
        <c:axId val="128968960"/>
        <c:axId val="0"/>
      </c:bar3DChart>
      <c:catAx>
        <c:axId val="12896742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fr-FR"/>
          </a:p>
        </c:txPr>
        <c:crossAx val="128968960"/>
        <c:crosses val="autoZero"/>
        <c:auto val="1"/>
        <c:lblAlgn val="ctr"/>
        <c:lblOffset val="100"/>
        <c:noMultiLvlLbl val="0"/>
      </c:catAx>
      <c:valAx>
        <c:axId val="128968960"/>
        <c:scaling>
          <c:orientation val="minMax"/>
        </c:scaling>
        <c:delete val="1"/>
        <c:axPos val="l"/>
        <c:numFmt formatCode="General" sourceLinked="1"/>
        <c:majorTickMark val="none"/>
        <c:minorTickMark val="none"/>
        <c:tickLblPos val="nextTo"/>
        <c:crossAx val="128967424"/>
        <c:crosses val="autoZero"/>
        <c:crossBetween val="between"/>
      </c:valAx>
      <c:spPr>
        <a:noFill/>
        <a:ln>
          <a:noFill/>
        </a:ln>
        <a:effectLst/>
      </c:spPr>
    </c:plotArea>
    <c:plotVisOnly val="1"/>
    <c:dispBlanksAs val="gap"/>
    <c:showDLblsOverMax val="0"/>
  </c:chart>
  <c:spPr>
    <a:noFill/>
    <a:ln>
      <a:noFill/>
    </a:ln>
    <a:effectLst/>
  </c:spPr>
  <c:txPr>
    <a:bodyPr/>
    <a:lstStyle/>
    <a:p>
      <a:pPr>
        <a:defRPr sz="1400">
          <a:solidFill>
            <a:schemeClr val="tx1"/>
          </a:solidFill>
          <a:latin typeface="Times New Roman" panose="02020603050405020304" pitchFamily="18" charset="0"/>
          <a:cs typeface="Times New Roman" panose="02020603050405020304" pitchFamily="18" charset="0"/>
        </a:defRPr>
      </a:pPr>
      <a:endParaRPr lang="fr-FR"/>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20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Feuil1!$B$1</c:f>
              <c:strCache>
                <c:ptCount val="1"/>
                <c:pt idx="0">
                  <c:v>Ventes</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dLbl>
              <c:idx val="0"/>
              <c:layout>
                <c:manualLayout>
                  <c:x val="0.10438812335958"/>
                  <c:y val="-0.14723284589426322"/>
                </c:manualLayout>
              </c:layout>
              <c:tx>
                <c:rich>
                  <a:bodyPr rot="0" spcFirstLastPara="1" vertOverflow="ellipsis" vert="horz" wrap="square" lIns="38100" tIns="19050" rIns="38100" bIns="19050" anchor="ctr" anchorCtr="1">
                    <a:spAutoFit/>
                  </a:bodyPr>
                  <a:lstStyle/>
                  <a:p>
                    <a:pPr>
                      <a:defRPr sz="1400" b="0" i="0" u="none" strike="noStrike" kern="1200" baseline="0">
                        <a:solidFill>
                          <a:srgbClr val="C00000"/>
                        </a:solidFill>
                        <a:latin typeface="Arial Black" panose="020B0A04020102020204" pitchFamily="34" charset="0"/>
                        <a:ea typeface="Tahoma" panose="020B0604030504040204" pitchFamily="34" charset="0"/>
                        <a:cs typeface="Times New Roman" panose="02020603050405020304" pitchFamily="18" charset="0"/>
                      </a:defRPr>
                    </a:pPr>
                    <a:r>
                      <a:rPr lang="en-US" baseline="0" dirty="0" smtClean="0">
                        <a:solidFill>
                          <a:srgbClr val="C00000"/>
                        </a:solidFill>
                        <a:latin typeface="Arial Black" panose="020B0A04020102020204" pitchFamily="34" charset="0"/>
                      </a:rPr>
                      <a:t>55,3%)</a:t>
                    </a:r>
                    <a:endParaRPr lang="en-US" baseline="0" dirty="0">
                      <a:solidFill>
                        <a:srgbClr val="C00000"/>
                      </a:solidFill>
                      <a:latin typeface="Arial Black" panose="020B0A04020102020204" pitchFamily="34" charset="0"/>
                    </a:endParaRPr>
                  </a:p>
                </c:rich>
              </c:tx>
              <c:spPr>
                <a:noFill/>
                <a:ln>
                  <a:noFill/>
                </a:ln>
                <a:effectLst/>
              </c:spPr>
              <c:showLegendKey val="0"/>
              <c:showVal val="1"/>
              <c:showCatName val="0"/>
              <c:showSerName val="0"/>
              <c:showPercent val="0"/>
              <c:showBubbleSize val="0"/>
              <c:separator> </c:separator>
            </c:dLbl>
            <c:dLbl>
              <c:idx val="1"/>
              <c:delete val="1"/>
              <c:extLst>
                <c:ext xmlns:c15="http://schemas.microsoft.com/office/drawing/2012/chart" uri="{CE6537A1-D6FC-4f65-9D91-7224C49458BB}">
                  <c15:layout>
                    <c:manualLayout>
                      <c:w val="0.22916666666666666"/>
                      <c:h val="7.4404761904761918E-2"/>
                    </c:manualLayout>
                  </c15:layout>
                  <c15:dlblFieldTable/>
                  <c15:showDataLabelsRange val="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ext>
            </c:extLst>
          </c:dLbls>
          <c:cat>
            <c:strRef>
              <c:f>Feuil1!$A$2:$A$3</c:f>
              <c:strCache>
                <c:ptCount val="2"/>
                <c:pt idx="0">
                  <c:v>Oui </c:v>
                </c:pt>
                <c:pt idx="1">
                  <c:v>Non</c:v>
                </c:pt>
              </c:strCache>
            </c:strRef>
          </c:cat>
          <c:val>
            <c:numRef>
              <c:f>Feuil1!$B$2:$B$3</c:f>
              <c:numCache>
                <c:formatCode>General</c:formatCode>
                <c:ptCount val="2"/>
                <c:pt idx="0">
                  <c:v>225</c:v>
                </c:pt>
                <c:pt idx="1">
                  <c:v>182</c:v>
                </c:pt>
              </c:numCache>
            </c:numRef>
          </c:val>
          <c:extLst>
            <c:ext xmlns:c15="http://schemas.microsoft.com/office/drawing/2012/chart" uri="{02D57815-91ED-43cb-92C2-25804820EDAC}">
              <c15:datalabelsRange>
                <c15:f>Feuil1!$C$2:$C$3</c15:f>
                <c15:dlblRangeCache>
                  <c:ptCount val="2"/>
                  <c:pt idx="0">
                    <c:v>55,3%</c:v>
                  </c:pt>
                  <c:pt idx="1">
                    <c:v>44,7%</c:v>
                  </c:pt>
                </c15:dlblRangeCache>
              </c15:datalabelsRange>
            </c:ext>
          </c:extLst>
        </c:ser>
        <c:ser>
          <c:idx val="1"/>
          <c:order val="1"/>
          <c:tx>
            <c:strRef>
              <c:f>Feuil1!$C$1</c:f>
              <c:strCache>
                <c:ptCount val="1"/>
                <c:pt idx="0">
                  <c:v>Colonne1</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cat>
            <c:strRef>
              <c:f>Feuil1!$A$2:$A$3</c:f>
              <c:strCache>
                <c:ptCount val="2"/>
                <c:pt idx="0">
                  <c:v>Oui </c:v>
                </c:pt>
                <c:pt idx="1">
                  <c:v>Non</c:v>
                </c:pt>
              </c:strCache>
            </c:strRef>
          </c:cat>
          <c:val>
            <c:numRef>
              <c:f>Feuil1!$C$2:$C$3</c:f>
              <c:numCache>
                <c:formatCode>0.0%</c:formatCode>
                <c:ptCount val="2"/>
                <c:pt idx="0">
                  <c:v>0.55300000000000005</c:v>
                </c:pt>
                <c:pt idx="1">
                  <c:v>0.44700000000000001</c:v>
                </c:pt>
              </c:numCache>
            </c:numRef>
          </c:val>
        </c:ser>
        <c:dLbls>
          <c:showLegendKey val="0"/>
          <c:showVal val="0"/>
          <c:showCatName val="0"/>
          <c:showSerName val="0"/>
          <c:showPercent val="0"/>
          <c:showBubbleSize val="0"/>
          <c:showLeaderLines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30"/>
      <c:rotY val="20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016076115485562E-3"/>
          <c:y val="0.20932539682539683"/>
          <c:w val="0.72267042140565763"/>
          <c:h val="0.78769841269841268"/>
        </c:manualLayout>
      </c:layout>
      <c:pie3DChart>
        <c:varyColors val="1"/>
        <c:ser>
          <c:idx val="0"/>
          <c:order val="0"/>
          <c:tx>
            <c:strRef>
              <c:f>Feuil1!$B$1</c:f>
              <c:strCache>
                <c:ptCount val="1"/>
                <c:pt idx="0">
                  <c:v>Ventes</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dLbls>
            <c:dLbl>
              <c:idx val="0"/>
              <c:delete val="1"/>
              <c:extLst>
                <c:ext xmlns:c15="http://schemas.microsoft.com/office/drawing/2012/chart" uri="{CE6537A1-D6FC-4f65-9D91-7224C49458BB}">
                  <c15:layout>
                    <c:manualLayout>
                      <c:w val="0.29224537037037035"/>
                      <c:h val="6.4484126984126991E-2"/>
                    </c:manualLayout>
                  </c15:layout>
                  <c15:dlblFieldTable/>
                  <c15:showDataLabelsRange val="1"/>
                </c:ext>
              </c:extLst>
            </c:dLbl>
            <c:dLbl>
              <c:idx val="1"/>
              <c:layout>
                <c:manualLayout>
                  <c:x val="-0.19462397929425487"/>
                  <c:y val="0.18979721284839396"/>
                </c:manualLayout>
              </c:layout>
              <c:tx>
                <c:rich>
                  <a:bodyPr/>
                  <a:lstStyle/>
                  <a:p>
                    <a:r>
                      <a:rPr lang="en-US" b="1" baseline="0" dirty="0" smtClean="0">
                        <a:solidFill>
                          <a:srgbClr val="FF0000"/>
                        </a:solidFill>
                      </a:rPr>
                      <a:t>42,2%</a:t>
                    </a:r>
                    <a:endParaRPr lang="en-US" b="1" baseline="0" dirty="0">
                      <a:solidFill>
                        <a:srgbClr val="FF0000"/>
                      </a:solidFill>
                    </a:endParaRPr>
                  </a:p>
                </c:rich>
              </c:tx>
              <c:showLegendKey val="0"/>
              <c:showVal val="1"/>
              <c:showCatName val="0"/>
              <c:showSerName val="0"/>
              <c:showPercent val="0"/>
              <c:showBubbleSize val="0"/>
              <c:separator> </c:separator>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ext>
            </c:extLst>
          </c:dLbls>
          <c:cat>
            <c:strRef>
              <c:f>Feuil1!$A$2:$A$3</c:f>
              <c:strCache>
                <c:ptCount val="2"/>
                <c:pt idx="0">
                  <c:v>Non</c:v>
                </c:pt>
                <c:pt idx="1">
                  <c:v>Oui</c:v>
                </c:pt>
              </c:strCache>
            </c:strRef>
          </c:cat>
          <c:val>
            <c:numRef>
              <c:f>Feuil1!$B$2:$B$3</c:f>
              <c:numCache>
                <c:formatCode>General</c:formatCode>
                <c:ptCount val="2"/>
                <c:pt idx="0">
                  <c:v>214</c:v>
                </c:pt>
                <c:pt idx="1">
                  <c:v>156</c:v>
                </c:pt>
              </c:numCache>
            </c:numRef>
          </c:val>
          <c:extLst>
            <c:ext xmlns:c15="http://schemas.microsoft.com/office/drawing/2012/chart" uri="{02D57815-91ED-43cb-92C2-25804820EDAC}">
              <c15:datalabelsRange>
                <c15:f>Feuil1!$C$2:$C$3</c15:f>
                <c15:dlblRangeCache>
                  <c:ptCount val="2"/>
                  <c:pt idx="0">
                    <c:v>57,8%</c:v>
                  </c:pt>
                  <c:pt idx="1">
                    <c:v>42,2%</c:v>
                  </c:pt>
                </c15:dlblRangeCache>
              </c15:datalabelsRange>
            </c:ext>
          </c:extLst>
        </c:ser>
        <c:ser>
          <c:idx val="1"/>
          <c:order val="1"/>
          <c:tx>
            <c:strRef>
              <c:f>Feuil1!$C$1</c:f>
              <c:strCache>
                <c:ptCount val="1"/>
                <c:pt idx="0">
                  <c:v>Colonne1</c:v>
                </c:pt>
              </c:strCache>
            </c:strRef>
          </c:tx>
          <c:dPt>
            <c:idx val="0"/>
            <c:bubble3D val="0"/>
            <c:spPr>
              <a:solidFill>
                <a:schemeClr val="accent1"/>
              </a:solidFill>
              <a:ln w="25400">
                <a:solidFill>
                  <a:schemeClr val="lt1"/>
                </a:solidFill>
              </a:ln>
              <a:effectLst/>
              <a:sp3d contourW="25400">
                <a:contourClr>
                  <a:schemeClr val="lt1"/>
                </a:contourClr>
              </a:sp3d>
            </c:spPr>
          </c:dPt>
          <c:dPt>
            <c:idx val="1"/>
            <c:bubble3D val="0"/>
            <c:spPr>
              <a:solidFill>
                <a:schemeClr val="accent2"/>
              </a:solidFill>
              <a:ln w="25400">
                <a:solidFill>
                  <a:schemeClr val="lt1"/>
                </a:solidFill>
              </a:ln>
              <a:effectLst/>
              <a:sp3d contourW="25400">
                <a:contourClr>
                  <a:schemeClr val="lt1"/>
                </a:contourClr>
              </a:sp3d>
            </c:spPr>
          </c:dPt>
          <c:cat>
            <c:strRef>
              <c:f>Feuil1!$A$2:$A$3</c:f>
              <c:strCache>
                <c:ptCount val="2"/>
                <c:pt idx="0">
                  <c:v>Non</c:v>
                </c:pt>
                <c:pt idx="1">
                  <c:v>Oui</c:v>
                </c:pt>
              </c:strCache>
            </c:strRef>
          </c:cat>
          <c:val>
            <c:numRef>
              <c:f>Feuil1!$C$2:$C$3</c:f>
              <c:numCache>
                <c:formatCode>0.0%</c:formatCode>
                <c:ptCount val="2"/>
                <c:pt idx="0">
                  <c:v>0.57799999999999996</c:v>
                </c:pt>
                <c:pt idx="1">
                  <c:v>0.42199999999999999</c:v>
                </c:pt>
              </c:numCache>
            </c:numRef>
          </c:val>
        </c:ser>
        <c:dLbls>
          <c:showLegendKey val="0"/>
          <c:showVal val="0"/>
          <c:showCatName val="0"/>
          <c:showSerName val="0"/>
          <c:showPercent val="0"/>
          <c:showBubbleSize val="0"/>
          <c:showLeaderLines val="0"/>
        </c:dLbls>
      </c:pie3D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400">
          <a:solidFill>
            <a:schemeClr val="tx1"/>
          </a:solidFill>
          <a:latin typeface="Times New Roman" panose="02020603050405020304" pitchFamily="18" charset="0"/>
          <a:ea typeface="Tahoma" panose="020B0604030504040204" pitchFamily="34" charset="0"/>
          <a:cs typeface="Times New Roman" panose="02020603050405020304" pitchFamily="18" charset="0"/>
        </a:defRPr>
      </a:pPr>
      <a:endParaRPr lang="fr-FR"/>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0C8CD9-9D9A-4ED6-A2C2-5B12C51D7F40}" type="datetimeFigureOut">
              <a:rPr lang="fr-FR" smtClean="0"/>
              <a:t>25/10/2021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C035D0-A3C5-43AD-AD4B-D429F8D891D0}" type="slidenum">
              <a:rPr lang="fr-FR" smtClean="0"/>
              <a:t>‹N°›</a:t>
            </a:fld>
            <a:endParaRPr lang="fr-FR"/>
          </a:p>
        </p:txBody>
      </p:sp>
    </p:spTree>
    <p:extLst>
      <p:ext uri="{BB962C8B-B14F-4D97-AF65-F5344CB8AC3E}">
        <p14:creationId xmlns:p14="http://schemas.microsoft.com/office/powerpoint/2010/main" val="870063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latin typeface="Georgia" pitchFamily="18" charset="0"/>
              </a:rPr>
              <a:t>Mr</a:t>
            </a:r>
            <a:r>
              <a:rPr lang="fr-FR" b="1" baseline="0" dirty="0" smtClean="0">
                <a:latin typeface="Georgia" pitchFamily="18" charset="0"/>
              </a:rPr>
              <a:t> le président du jury, Honorables membres du jury… Le travail que nous avons l’honneur de soumettre à votre évaluation s’intitule:</a:t>
            </a:r>
            <a:endParaRPr lang="fr-FR" b="1" dirty="0">
              <a:latin typeface="Georgia" pitchFamily="18" charset="0"/>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1</a:t>
            </a:fld>
            <a:endParaRPr lang="fr-FR"/>
          </a:p>
        </p:txBody>
      </p:sp>
    </p:spTree>
    <p:extLst>
      <p:ext uri="{BB962C8B-B14F-4D97-AF65-F5344CB8AC3E}">
        <p14:creationId xmlns:p14="http://schemas.microsoft.com/office/powerpoint/2010/main" val="324578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t>La grossesse était à terme selon dans 94,1% des cas.</a:t>
            </a:r>
          </a:p>
          <a:p>
            <a:endParaRPr lang="fr-FR" b="1"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15</a:t>
            </a:fld>
            <a:endParaRPr lang="fr-FR"/>
          </a:p>
        </p:txBody>
      </p:sp>
    </p:spTree>
    <p:extLst>
      <p:ext uri="{BB962C8B-B14F-4D97-AF65-F5344CB8AC3E}">
        <p14:creationId xmlns:p14="http://schemas.microsoft.com/office/powerpoint/2010/main" val="3750282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effectLst/>
                <a:latin typeface="+mn-lt"/>
                <a:ea typeface="+mn-ea"/>
                <a:cs typeface="+mn-cs"/>
              </a:rPr>
              <a:t>Le poids de naissance était de 2500 à 3499 chez 32,7% des patients.</a:t>
            </a:r>
          </a:p>
          <a:p>
            <a:endParaRPr lang="fr-FR"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16</a:t>
            </a:fld>
            <a:endParaRPr lang="fr-FR"/>
          </a:p>
        </p:txBody>
      </p:sp>
    </p:spTree>
    <p:extLst>
      <p:ext uri="{BB962C8B-B14F-4D97-AF65-F5344CB8AC3E}">
        <p14:creationId xmlns:p14="http://schemas.microsoft.com/office/powerpoint/2010/main" val="3001585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Le développement psychomoteur était satisfaisant pour l’âge dans 77,4% des cas.</a:t>
            </a:r>
            <a:endParaRPr lang="fr-FR" b="1"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17</a:t>
            </a:fld>
            <a:endParaRPr lang="fr-FR"/>
          </a:p>
        </p:txBody>
      </p:sp>
    </p:spTree>
    <p:extLst>
      <p:ext uri="{BB962C8B-B14F-4D97-AF65-F5344CB8AC3E}">
        <p14:creationId xmlns:p14="http://schemas.microsoft.com/office/powerpoint/2010/main" val="2377519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effectLst/>
                <a:latin typeface="+mn-lt"/>
                <a:ea typeface="+mn-ea"/>
                <a:cs typeface="+mn-cs"/>
              </a:rPr>
              <a:t>L’âge des mères était compris entre 26 et 35 ans dans 44,6% des cas.</a:t>
            </a:r>
          </a:p>
          <a:p>
            <a:endParaRPr lang="fr-FR"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18</a:t>
            </a:fld>
            <a:endParaRPr lang="fr-FR"/>
          </a:p>
        </p:txBody>
      </p:sp>
    </p:spTree>
    <p:extLst>
      <p:ext uri="{BB962C8B-B14F-4D97-AF65-F5344CB8AC3E}">
        <p14:creationId xmlns:p14="http://schemas.microsoft.com/office/powerpoint/2010/main" val="1953162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7000"/>
              </a:lnSpc>
              <a:spcAft>
                <a:spcPts val="800"/>
              </a:spcAft>
            </a:pPr>
            <a:r>
              <a:rPr lang="fr-FR" sz="1200" b="1" dirty="0" smtClean="0">
                <a:latin typeface="Times New Roman" panose="02020603050405020304" pitchFamily="18" charset="0"/>
                <a:ea typeface="Calibri" panose="020F0502020204030204" pitchFamily="34" charset="0"/>
                <a:cs typeface="Times New Roman" panose="02020603050405020304" pitchFamily="18" charset="0"/>
              </a:rPr>
              <a:t>Une notion d’infection à répétition était retrouvée chez 55,3% des patients.</a:t>
            </a:r>
            <a:endParaRPr lang="fr-FR" sz="1050" b="1" dirty="0" smtClean="0">
              <a:latin typeface="Arial" panose="020B0604020202020204" pitchFamily="34" charset="0"/>
              <a:ea typeface="Calibri" panose="020F0502020204030204" pitchFamily="34" charset="0"/>
              <a:cs typeface="Times New Roman" panose="02020603050405020304" pitchFamily="18" charset="0"/>
            </a:endParaRPr>
          </a:p>
          <a:p>
            <a:pPr>
              <a:buFont typeface="Wingdings" panose="05000000000000000000" pitchFamily="2" charset="2"/>
              <a:buNone/>
            </a:pPr>
            <a:endParaRPr lang="fr-FR" sz="1200" b="1" dirty="0" smtClean="0">
              <a:solidFill>
                <a:srgbClr val="C00000"/>
              </a:solidFill>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solidFill>
                  <a:prstClr val="black"/>
                </a:solidFill>
              </a:rPr>
              <a:pPr/>
              <a:t>19</a:t>
            </a:fld>
            <a:endParaRPr lang="fr-FR">
              <a:solidFill>
                <a:prstClr val="black"/>
              </a:solidFill>
            </a:endParaRPr>
          </a:p>
        </p:txBody>
      </p:sp>
    </p:spTree>
    <p:extLst>
      <p:ext uri="{BB962C8B-B14F-4D97-AF65-F5344CB8AC3E}">
        <p14:creationId xmlns:p14="http://schemas.microsoft.com/office/powerpoint/2010/main" val="40620689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t>Une notion de consanguinité était retrouvée chez 42,2% des patients.</a:t>
            </a:r>
          </a:p>
          <a:p>
            <a:endParaRPr lang="fr-FR" b="1"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20</a:t>
            </a:fld>
            <a:endParaRPr lang="fr-FR"/>
          </a:p>
        </p:txBody>
      </p:sp>
    </p:spTree>
    <p:extLst>
      <p:ext uri="{BB962C8B-B14F-4D97-AF65-F5344CB8AC3E}">
        <p14:creationId xmlns:p14="http://schemas.microsoft.com/office/powerpoint/2010/main" val="4170071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ct val="115000"/>
              </a:lnSpc>
              <a:spcAft>
                <a:spcPts val="1000"/>
              </a:spcAft>
            </a:pPr>
            <a:r>
              <a:rPr lang="fr-FR" sz="1200" b="1" kern="1200" dirty="0" smtClean="0">
                <a:solidFill>
                  <a:schemeClr val="tx1"/>
                </a:solidFill>
                <a:effectLst/>
                <a:latin typeface="+mn-lt"/>
                <a:ea typeface="+mn-ea"/>
                <a:cs typeface="+mn-cs"/>
              </a:rPr>
              <a:t>L’âge d’apparition  des signes était de 1 à 6 mois chez 19,4% des patients</a:t>
            </a:r>
            <a:endParaRPr lang="fr-FR" b="1" dirty="0">
              <a:latin typeface="Georgia" pitchFamily="18" charset="0"/>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21</a:t>
            </a:fld>
            <a:endParaRPr lang="fr-FR"/>
          </a:p>
        </p:txBody>
      </p:sp>
    </p:spTree>
    <p:extLst>
      <p:ext uri="{BB962C8B-B14F-4D97-AF65-F5344CB8AC3E}">
        <p14:creationId xmlns:p14="http://schemas.microsoft.com/office/powerpoint/2010/main" val="17806284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just" defTabSz="914400" rtl="0" eaLnBrk="1" fontAlgn="auto" latinLnBrk="0" hangingPunct="1">
              <a:lnSpc>
                <a:spcPct val="115000"/>
              </a:lnSpc>
              <a:spcBef>
                <a:spcPts val="0"/>
              </a:spcBef>
              <a:spcAft>
                <a:spcPts val="1000"/>
              </a:spcAft>
              <a:buClrTx/>
              <a:buSzTx/>
              <a:buFontTx/>
              <a:buNone/>
              <a:tabLst/>
              <a:defRPr/>
            </a:pPr>
            <a:r>
              <a:rPr lang="fr-FR" sz="1200" kern="1200" dirty="0" smtClean="0">
                <a:solidFill>
                  <a:schemeClr val="tx1"/>
                </a:solidFill>
                <a:effectLst/>
                <a:latin typeface="+mn-lt"/>
                <a:ea typeface="+mn-ea"/>
                <a:cs typeface="+mn-cs"/>
              </a:rPr>
              <a:t>Une détresse respiratoire et une fièvre étaient retrouvées respectivement chez 70,5 et 27% des patients.</a:t>
            </a:r>
          </a:p>
          <a:p>
            <a:pPr algn="just">
              <a:lnSpc>
                <a:spcPct val="115000"/>
              </a:lnSpc>
              <a:spcAft>
                <a:spcPts val="1000"/>
              </a:spcAft>
            </a:pPr>
            <a:endParaRPr lang="fr-FR" sz="1050" b="1" dirty="0">
              <a:effectLst/>
              <a:latin typeface="Georgia" pitchFamily="18" charset="0"/>
              <a:ea typeface="Calibri"/>
              <a:cs typeface="Times New Roman"/>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22</a:t>
            </a:fld>
            <a:endParaRPr lang="fr-FR"/>
          </a:p>
        </p:txBody>
      </p:sp>
    </p:spTree>
    <p:extLst>
      <p:ext uri="{BB962C8B-B14F-4D97-AF65-F5344CB8AC3E}">
        <p14:creationId xmlns:p14="http://schemas.microsoft.com/office/powerpoint/2010/main" val="32315428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just" defTabSz="914400" rtl="0" eaLnBrk="1" fontAlgn="auto" latinLnBrk="0" hangingPunct="1">
              <a:lnSpc>
                <a:spcPct val="115000"/>
              </a:lnSpc>
              <a:spcBef>
                <a:spcPts val="0"/>
              </a:spcBef>
              <a:spcAft>
                <a:spcPts val="1000"/>
              </a:spcAft>
              <a:buClrTx/>
              <a:buSzTx/>
              <a:buFontTx/>
              <a:buNone/>
              <a:tabLst/>
              <a:defRPr/>
            </a:pPr>
            <a:r>
              <a:rPr lang="fr-FR" sz="1200" b="1" dirty="0" smtClean="0">
                <a:effectLst/>
                <a:latin typeface="Georgia" pitchFamily="18" charset="0"/>
                <a:ea typeface="Calibri"/>
                <a:cs typeface="Times New Roman"/>
              </a:rPr>
              <a:t> </a:t>
            </a:r>
            <a:r>
              <a:rPr lang="fr-FR" sz="1200" b="1" kern="1200" dirty="0" smtClean="0">
                <a:solidFill>
                  <a:schemeClr val="tx1"/>
                </a:solidFill>
                <a:effectLst/>
                <a:latin typeface="+mn-lt"/>
                <a:ea typeface="+mn-ea"/>
                <a:cs typeface="+mn-cs"/>
              </a:rPr>
              <a:t>La détresse respiratoire était le signe fonctionnel le plus retrouvé chez 29,5% des patients.</a:t>
            </a:r>
          </a:p>
          <a:p>
            <a:pPr algn="just">
              <a:lnSpc>
                <a:spcPct val="115000"/>
              </a:lnSpc>
              <a:spcAft>
                <a:spcPts val="1000"/>
              </a:spcAft>
            </a:pPr>
            <a:endParaRPr lang="fr-FR" sz="1050" b="1" dirty="0" smtClean="0">
              <a:effectLst/>
              <a:latin typeface="Georgia" pitchFamily="18" charset="0"/>
              <a:ea typeface="Calibri"/>
              <a:cs typeface="Times New Roman"/>
            </a:endParaRPr>
          </a:p>
          <a:p>
            <a:pPr algn="just">
              <a:lnSpc>
                <a:spcPct val="115000"/>
              </a:lnSpc>
              <a:spcAft>
                <a:spcPts val="1000"/>
              </a:spcAft>
            </a:pPr>
            <a:r>
              <a:rPr lang="fr-FR" sz="1200" b="1" dirty="0" smtClean="0">
                <a:effectLst/>
                <a:latin typeface="Georgia" pitchFamily="18" charset="0"/>
                <a:ea typeface="Calibri"/>
                <a:cs typeface="Times New Roman"/>
              </a:rPr>
              <a:t> </a:t>
            </a:r>
            <a:endParaRPr lang="fr-FR" sz="1050" b="1" dirty="0">
              <a:effectLst/>
              <a:latin typeface="Georgia" pitchFamily="18" charset="0"/>
              <a:ea typeface="Calibri"/>
              <a:cs typeface="Times New Roman"/>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23</a:t>
            </a:fld>
            <a:endParaRPr lang="fr-FR"/>
          </a:p>
        </p:txBody>
      </p:sp>
    </p:spTree>
    <p:extLst>
      <p:ext uri="{BB962C8B-B14F-4D97-AF65-F5344CB8AC3E}">
        <p14:creationId xmlns:p14="http://schemas.microsoft.com/office/powerpoint/2010/main" val="303469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effectLst/>
                <a:latin typeface="Georgia" pitchFamily="18" charset="0"/>
                <a:ea typeface="Calibri"/>
              </a:rPr>
              <a:t> </a:t>
            </a:r>
            <a:r>
              <a:rPr lang="fr-FR" sz="1200" kern="1200" dirty="0" smtClean="0">
                <a:solidFill>
                  <a:schemeClr val="tx1"/>
                </a:solidFill>
                <a:effectLst/>
                <a:latin typeface="+mn-lt"/>
                <a:ea typeface="+mn-ea"/>
                <a:cs typeface="+mn-cs"/>
              </a:rPr>
              <a:t>Les pouls périphériques étaient symétriques chez 91,2% des patients. Un souffle systolique était retrouvé chez 80,3% des patients.</a:t>
            </a:r>
          </a:p>
          <a:p>
            <a:endParaRPr lang="fr-FR" b="1" dirty="0">
              <a:latin typeface="Georgia" pitchFamily="18" charset="0"/>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24</a:t>
            </a:fld>
            <a:endParaRPr lang="fr-FR"/>
          </a:p>
        </p:txBody>
      </p:sp>
    </p:spTree>
    <p:extLst>
      <p:ext uri="{BB962C8B-B14F-4D97-AF65-F5344CB8AC3E}">
        <p14:creationId xmlns:p14="http://schemas.microsoft.com/office/powerpoint/2010/main" val="3338554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latin typeface="Georgia" pitchFamily="18" charset="0"/>
              </a:rPr>
              <a:t>Pour</a:t>
            </a:r>
            <a:r>
              <a:rPr lang="fr-FR" b="1" baseline="0" dirty="0" smtClean="0">
                <a:latin typeface="Georgia" pitchFamily="18" charset="0"/>
              </a:rPr>
              <a:t> mener a bien notre étude nous nous sommes fixés comme objectif général…</a:t>
            </a:r>
            <a:endParaRPr lang="fr-FR" b="1" dirty="0">
              <a:latin typeface="Georgia" pitchFamily="18" charset="0"/>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5</a:t>
            </a:fld>
            <a:endParaRPr lang="fr-FR"/>
          </a:p>
        </p:txBody>
      </p:sp>
    </p:spTree>
    <p:extLst>
      <p:ext uri="{BB962C8B-B14F-4D97-AF65-F5344CB8AC3E}">
        <p14:creationId xmlns:p14="http://schemas.microsoft.com/office/powerpoint/2010/main" val="3725565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just" defTabSz="914400" rtl="0" eaLnBrk="1" fontAlgn="auto" latinLnBrk="0" hangingPunct="1">
              <a:lnSpc>
                <a:spcPct val="115000"/>
              </a:lnSpc>
              <a:spcBef>
                <a:spcPts val="0"/>
              </a:spcBef>
              <a:spcAft>
                <a:spcPts val="1000"/>
              </a:spcAft>
              <a:buClrTx/>
              <a:buSzTx/>
              <a:buFontTx/>
              <a:buNone/>
              <a:tabLst/>
              <a:defRPr/>
            </a:pPr>
            <a:r>
              <a:rPr lang="fr-FR" sz="1200" b="1" kern="1200" dirty="0" smtClean="0">
                <a:solidFill>
                  <a:schemeClr val="tx1"/>
                </a:solidFill>
                <a:effectLst/>
                <a:latin typeface="+mn-lt"/>
                <a:ea typeface="+mn-ea"/>
                <a:cs typeface="+mn-cs"/>
              </a:rPr>
              <a:t>La radiographie pulmonaire avait mis en évidence une cardiomégalie chez 64,4% des patients.</a:t>
            </a:r>
          </a:p>
          <a:p>
            <a:pPr algn="just">
              <a:lnSpc>
                <a:spcPct val="115000"/>
              </a:lnSpc>
              <a:spcAft>
                <a:spcPts val="1000"/>
              </a:spcAft>
            </a:pPr>
            <a:endParaRPr lang="fr-FR" sz="1050" b="1" dirty="0">
              <a:effectLst/>
              <a:latin typeface="Georgia" pitchFamily="18" charset="0"/>
              <a:ea typeface="Calibri"/>
              <a:cs typeface="Times New Roman"/>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25</a:t>
            </a:fld>
            <a:endParaRPr lang="fr-FR"/>
          </a:p>
        </p:txBody>
      </p:sp>
    </p:spTree>
    <p:extLst>
      <p:ext uri="{BB962C8B-B14F-4D97-AF65-F5344CB8AC3E}">
        <p14:creationId xmlns:p14="http://schemas.microsoft.com/office/powerpoint/2010/main" val="23737631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just" defTabSz="914400" rtl="0" eaLnBrk="1" fontAlgn="auto" latinLnBrk="0" hangingPunct="1">
              <a:lnSpc>
                <a:spcPct val="115000"/>
              </a:lnSpc>
              <a:spcBef>
                <a:spcPts val="0"/>
              </a:spcBef>
              <a:spcAft>
                <a:spcPts val="1000"/>
              </a:spcAft>
              <a:buClrTx/>
              <a:buSzTx/>
              <a:buFontTx/>
              <a:buNone/>
              <a:tabLst/>
              <a:defRPr/>
            </a:pPr>
            <a:r>
              <a:rPr lang="fr-FR" sz="1050" b="1" dirty="0" smtClean="0"/>
              <a:t>La position du cœur était normale dans 87,5% des cas. Un </a:t>
            </a:r>
            <a:r>
              <a:rPr lang="fr-FR" sz="1050" b="1" dirty="0" err="1" smtClean="0"/>
              <a:t>situs</a:t>
            </a:r>
            <a:r>
              <a:rPr lang="fr-FR" sz="1050" b="1" dirty="0" smtClean="0"/>
              <a:t> </a:t>
            </a:r>
            <a:r>
              <a:rPr lang="fr-FR" sz="1050" b="1" dirty="0" err="1" smtClean="0"/>
              <a:t>invertus</a:t>
            </a:r>
            <a:r>
              <a:rPr lang="fr-FR" sz="1050" b="1" dirty="0" smtClean="0"/>
              <a:t> était retrouvé chez 1% des patients</a:t>
            </a:r>
          </a:p>
          <a:p>
            <a:pPr algn="just">
              <a:lnSpc>
                <a:spcPct val="115000"/>
              </a:lnSpc>
              <a:spcAft>
                <a:spcPts val="1000"/>
              </a:spcAft>
            </a:pPr>
            <a:endParaRPr lang="fr-FR" sz="1050" b="1" dirty="0">
              <a:effectLst/>
              <a:latin typeface="Georgia" pitchFamily="18" charset="0"/>
              <a:ea typeface="Calibri"/>
              <a:cs typeface="Times New Roman"/>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27</a:t>
            </a:fld>
            <a:endParaRPr lang="fr-FR"/>
          </a:p>
        </p:txBody>
      </p:sp>
    </p:spTree>
    <p:extLst>
      <p:ext uri="{BB962C8B-B14F-4D97-AF65-F5344CB8AC3E}">
        <p14:creationId xmlns:p14="http://schemas.microsoft.com/office/powerpoint/2010/main" val="2183358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lnSpc>
                <a:spcPct val="115000"/>
              </a:lnSpc>
              <a:spcAft>
                <a:spcPts val="1000"/>
              </a:spcAft>
            </a:pPr>
            <a:r>
              <a:rPr lang="fr-FR" sz="1200" b="1" dirty="0" smtClean="0">
                <a:effectLst/>
                <a:latin typeface="Georgia" pitchFamily="18" charset="0"/>
                <a:ea typeface="Calibri"/>
                <a:cs typeface="Times New Roman"/>
              </a:rPr>
              <a:t> </a:t>
            </a:r>
            <a:r>
              <a:rPr lang="fr-FR" sz="1200" b="1" kern="1200" dirty="0" smtClean="0">
                <a:solidFill>
                  <a:schemeClr val="tx1"/>
                </a:solidFill>
                <a:effectLst/>
                <a:latin typeface="+mn-lt"/>
                <a:ea typeface="+mn-ea"/>
                <a:cs typeface="+mn-cs"/>
              </a:rPr>
              <a:t>Le Shunt G-D était retrouvé dans 71% des cas.</a:t>
            </a:r>
            <a:endParaRPr lang="fr-FR" sz="1050" b="1" dirty="0">
              <a:effectLst/>
              <a:latin typeface="Georgia" pitchFamily="18" charset="0"/>
              <a:ea typeface="Calibri"/>
              <a:cs typeface="Times New Roman"/>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28</a:t>
            </a:fld>
            <a:endParaRPr lang="fr-FR"/>
          </a:p>
        </p:txBody>
      </p:sp>
    </p:spTree>
    <p:extLst>
      <p:ext uri="{BB962C8B-B14F-4D97-AF65-F5344CB8AC3E}">
        <p14:creationId xmlns:p14="http://schemas.microsoft.com/office/powerpoint/2010/main" val="42932949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effectLst/>
                <a:latin typeface="+mn-lt"/>
                <a:ea typeface="+mn-ea"/>
                <a:cs typeface="+mn-cs"/>
              </a:rPr>
              <a:t>Les patients étaient sous diurétique dans 31,2% des cas.</a:t>
            </a:r>
          </a:p>
          <a:p>
            <a:endParaRPr lang="fr-FR" b="1"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29</a:t>
            </a:fld>
            <a:endParaRPr lang="fr-FR"/>
          </a:p>
        </p:txBody>
      </p:sp>
    </p:spTree>
    <p:extLst>
      <p:ext uri="{BB962C8B-B14F-4D97-AF65-F5344CB8AC3E}">
        <p14:creationId xmlns:p14="http://schemas.microsoft.com/office/powerpoint/2010/main" val="3011452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7000"/>
              </a:lnSpc>
              <a:spcAft>
                <a:spcPts val="800"/>
              </a:spcAft>
            </a:pPr>
            <a:r>
              <a:rPr lang="fr-FR" sz="1200" b="1" dirty="0" smtClean="0">
                <a:effectLst/>
                <a:latin typeface="Times New Roman" panose="02020603050405020304" pitchFamily="18" charset="0"/>
                <a:ea typeface="Calibri" panose="020F0502020204030204" pitchFamily="34" charset="0"/>
                <a:cs typeface="Times New Roman" panose="02020603050405020304" pitchFamily="18" charset="0"/>
              </a:rPr>
              <a:t>Une antibiothérapie était instaurée chez 72,7% des patients</a:t>
            </a:r>
            <a:endParaRPr lang="fr-FR" sz="1050" b="1" dirty="0" smtClean="0">
              <a:effectLst/>
              <a:latin typeface="Arial" panose="020B060402020202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30</a:t>
            </a:fld>
            <a:endParaRPr lang="fr-FR"/>
          </a:p>
        </p:txBody>
      </p:sp>
    </p:spTree>
    <p:extLst>
      <p:ext uri="{BB962C8B-B14F-4D97-AF65-F5344CB8AC3E}">
        <p14:creationId xmlns:p14="http://schemas.microsoft.com/office/powerpoint/2010/main" val="31828412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latin typeface="Arial" panose="020B0604020202020204" pitchFamily="34" charset="0"/>
                <a:cs typeface="Arial" panose="020B0604020202020204" pitchFamily="34" charset="0"/>
              </a:rPr>
              <a:t>Un traitement chirurgical était réalisé chez 18,7% des patients.</a:t>
            </a:r>
          </a:p>
          <a:p>
            <a:endParaRPr lang="fr-FR"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31</a:t>
            </a:fld>
            <a:endParaRPr lang="fr-FR"/>
          </a:p>
        </p:txBody>
      </p:sp>
    </p:spTree>
    <p:extLst>
      <p:ext uri="{BB962C8B-B14F-4D97-AF65-F5344CB8AC3E}">
        <p14:creationId xmlns:p14="http://schemas.microsoft.com/office/powerpoint/2010/main" val="10562828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effectLst/>
                <a:latin typeface="+mn-lt"/>
                <a:ea typeface="+mn-ea"/>
                <a:cs typeface="+mn-cs"/>
              </a:rPr>
              <a:t>Le traitement  a consisté à une cure complète chez 42,3% des patients.</a:t>
            </a:r>
          </a:p>
          <a:p>
            <a:endParaRPr lang="fr-FR" b="1"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32</a:t>
            </a:fld>
            <a:endParaRPr lang="fr-FR"/>
          </a:p>
        </p:txBody>
      </p:sp>
    </p:spTree>
    <p:extLst>
      <p:ext uri="{BB962C8B-B14F-4D97-AF65-F5344CB8AC3E}">
        <p14:creationId xmlns:p14="http://schemas.microsoft.com/office/powerpoint/2010/main" val="13979513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effectLst/>
                <a:latin typeface="+mn-lt"/>
                <a:ea typeface="+mn-ea"/>
                <a:cs typeface="+mn-cs"/>
              </a:rPr>
              <a:t>Le traitement était réalisé en France Chez dans 48,1% de nos patients.</a:t>
            </a:r>
          </a:p>
          <a:p>
            <a:endParaRPr lang="fr-FR" b="1"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33</a:t>
            </a:fld>
            <a:endParaRPr lang="fr-FR"/>
          </a:p>
        </p:txBody>
      </p:sp>
    </p:spTree>
    <p:extLst>
      <p:ext uri="{BB962C8B-B14F-4D97-AF65-F5344CB8AC3E}">
        <p14:creationId xmlns:p14="http://schemas.microsoft.com/office/powerpoint/2010/main" val="29420233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kern="1200" dirty="0" smtClean="0">
                <a:solidFill>
                  <a:schemeClr val="tx1"/>
                </a:solidFill>
                <a:effectLst/>
                <a:latin typeface="+mn-lt"/>
                <a:ea typeface="+mn-ea"/>
                <a:cs typeface="+mn-cs"/>
              </a:rPr>
              <a:t>Une complication était retrouvée chez 2,7% des patients, 34,1% étaient en attente</a:t>
            </a:r>
            <a:endParaRPr lang="fr-FR" sz="1200" b="1"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34</a:t>
            </a:fld>
            <a:endParaRPr lang="fr-FR"/>
          </a:p>
        </p:txBody>
      </p:sp>
    </p:spTree>
    <p:extLst>
      <p:ext uri="{BB962C8B-B14F-4D97-AF65-F5344CB8AC3E}">
        <p14:creationId xmlns:p14="http://schemas.microsoft.com/office/powerpoint/2010/main" val="17900392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effectLst/>
                <a:latin typeface="+mn-lt"/>
                <a:ea typeface="+mn-ea"/>
                <a:cs typeface="+mn-cs"/>
              </a:rPr>
              <a:t>Une HTAP était retrouve dans 36,3% des cas, suivi d’une détresse respiratoire persistante et une endocardite infectieuse chez 27,3%.</a:t>
            </a:r>
          </a:p>
          <a:p>
            <a:endParaRPr lang="fr-FR"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35</a:t>
            </a:fld>
            <a:endParaRPr lang="fr-FR"/>
          </a:p>
        </p:txBody>
      </p:sp>
    </p:spTree>
    <p:extLst>
      <p:ext uri="{BB962C8B-B14F-4D97-AF65-F5344CB8AC3E}">
        <p14:creationId xmlns:p14="http://schemas.microsoft.com/office/powerpoint/2010/main" val="2635910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latin typeface="Georgia" pitchFamily="18" charset="0"/>
              </a:rPr>
              <a:t>De</a:t>
            </a:r>
            <a:r>
              <a:rPr lang="fr-FR" b="1" baseline="0" dirty="0" smtClean="0">
                <a:latin typeface="Georgia" pitchFamily="18" charset="0"/>
              </a:rPr>
              <a:t> manière spécifique…</a:t>
            </a:r>
            <a:endParaRPr lang="fr-FR" b="1" dirty="0">
              <a:latin typeface="Georgia" pitchFamily="18" charset="0"/>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6</a:t>
            </a:fld>
            <a:endParaRPr lang="fr-FR"/>
          </a:p>
        </p:txBody>
      </p:sp>
    </p:spTree>
    <p:extLst>
      <p:ext uri="{BB962C8B-B14F-4D97-AF65-F5344CB8AC3E}">
        <p14:creationId xmlns:p14="http://schemas.microsoft.com/office/powerpoint/2010/main" val="506512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effectLst/>
                <a:latin typeface="+mn-lt"/>
                <a:ea typeface="+mn-ea"/>
                <a:cs typeface="+mn-cs"/>
              </a:rPr>
              <a:t>L’évolution était favorable chez 68,9% des patients.</a:t>
            </a:r>
          </a:p>
          <a:p>
            <a:endParaRPr lang="fr-FR" b="1"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36</a:t>
            </a:fld>
            <a:endParaRPr lang="fr-FR"/>
          </a:p>
        </p:txBody>
      </p:sp>
    </p:spTree>
    <p:extLst>
      <p:ext uri="{BB962C8B-B14F-4D97-AF65-F5344CB8AC3E}">
        <p14:creationId xmlns:p14="http://schemas.microsoft.com/office/powerpoint/2010/main" val="27103500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latin typeface="Georgia" pitchFamily="18" charset="0"/>
              </a:rPr>
              <a:t>Mr</a:t>
            </a:r>
            <a:r>
              <a:rPr lang="fr-FR" b="1" baseline="0" dirty="0" smtClean="0">
                <a:latin typeface="Georgia" pitchFamily="18" charset="0"/>
              </a:rPr>
              <a:t> le président du jury, honorables membres du jury, à présent nous allons confronter nos résultats aux données de la littérature….</a:t>
            </a:r>
            <a:endParaRPr lang="fr-FR" b="1" dirty="0">
              <a:latin typeface="Georgia" pitchFamily="18" charset="0"/>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37</a:t>
            </a:fld>
            <a:endParaRPr lang="fr-FR"/>
          </a:p>
        </p:txBody>
      </p:sp>
    </p:spTree>
    <p:extLst>
      <p:ext uri="{BB962C8B-B14F-4D97-AF65-F5344CB8AC3E}">
        <p14:creationId xmlns:p14="http://schemas.microsoft.com/office/powerpoint/2010/main" val="10536451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38</a:t>
            </a:fld>
            <a:endParaRPr lang="fr-FR"/>
          </a:p>
        </p:txBody>
      </p:sp>
    </p:spTree>
    <p:extLst>
      <p:ext uri="{BB962C8B-B14F-4D97-AF65-F5344CB8AC3E}">
        <p14:creationId xmlns:p14="http://schemas.microsoft.com/office/powerpoint/2010/main" val="3714494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39</a:t>
            </a:fld>
            <a:endParaRPr lang="fr-FR"/>
          </a:p>
        </p:txBody>
      </p:sp>
    </p:spTree>
    <p:extLst>
      <p:ext uri="{BB962C8B-B14F-4D97-AF65-F5344CB8AC3E}">
        <p14:creationId xmlns:p14="http://schemas.microsoft.com/office/powerpoint/2010/main" val="7752199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latin typeface="Georgia" pitchFamily="18" charset="0"/>
              </a:rPr>
              <a:t>Mr le président de jury, honorable membre du jury…</a:t>
            </a:r>
            <a:r>
              <a:rPr lang="fr-FR" b="1" baseline="0" dirty="0" smtClean="0">
                <a:latin typeface="Georgia" pitchFamily="18" charset="0"/>
              </a:rPr>
              <a:t> en conclusion</a:t>
            </a:r>
            <a:endParaRPr lang="fr-FR" b="1" dirty="0">
              <a:latin typeface="Georgia" pitchFamily="18" charset="0"/>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52</a:t>
            </a:fld>
            <a:endParaRPr lang="fr-FR"/>
          </a:p>
        </p:txBody>
      </p:sp>
    </p:spTree>
    <p:extLst>
      <p:ext uri="{BB962C8B-B14F-4D97-AF65-F5344CB8AC3E}">
        <p14:creationId xmlns:p14="http://schemas.microsoft.com/office/powerpoint/2010/main" val="1010509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latin typeface="Georgia" pitchFamily="18" charset="0"/>
              </a:rPr>
              <a:t>Mr le</a:t>
            </a:r>
            <a:r>
              <a:rPr lang="fr-FR" b="1" baseline="0" dirty="0" smtClean="0">
                <a:latin typeface="Georgia" pitchFamily="18" charset="0"/>
              </a:rPr>
              <a:t> président du jury, honorables membres du jury, cette méthodologie nous a permis d’atteindre les résultats…</a:t>
            </a:r>
            <a:endParaRPr lang="fr-FR" b="1" dirty="0">
              <a:latin typeface="Georgia" pitchFamily="18" charset="0"/>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9</a:t>
            </a:fld>
            <a:endParaRPr lang="fr-FR"/>
          </a:p>
        </p:txBody>
      </p:sp>
    </p:spTree>
    <p:extLst>
      <p:ext uri="{BB962C8B-B14F-4D97-AF65-F5344CB8AC3E}">
        <p14:creationId xmlns:p14="http://schemas.microsoft.com/office/powerpoint/2010/main" val="2745483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fr-FR" sz="1200" b="1" kern="1200" dirty="0" smtClean="0">
                <a:solidFill>
                  <a:schemeClr val="tx1"/>
                </a:solidFill>
                <a:effectLst/>
                <a:latin typeface="+mn-lt"/>
                <a:ea typeface="+mn-ea"/>
                <a:cs typeface="+mn-cs"/>
              </a:rPr>
              <a:t>Le sexe masculin représentait 50,1% des patients avec un sex-ratio de 1,005</a:t>
            </a:r>
            <a:r>
              <a:rPr lang="fr-FR" sz="1200" kern="1200" dirty="0" smtClean="0">
                <a:solidFill>
                  <a:schemeClr val="tx1"/>
                </a:solidFill>
                <a:effectLst/>
                <a:latin typeface="+mn-lt"/>
                <a:ea typeface="+mn-ea"/>
                <a:cs typeface="+mn-cs"/>
              </a:rPr>
              <a:t>.</a:t>
            </a:r>
          </a:p>
          <a:p>
            <a:pPr>
              <a:lnSpc>
                <a:spcPct val="115000"/>
              </a:lnSpc>
              <a:spcAft>
                <a:spcPts val="1000"/>
              </a:spcAft>
            </a:pPr>
            <a:endParaRPr lang="fr-FR" sz="1050" b="1" dirty="0">
              <a:effectLst/>
              <a:latin typeface="Georgia" pitchFamily="18" charset="0"/>
              <a:ea typeface="Calibri"/>
              <a:cs typeface="Times New Roman"/>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10</a:t>
            </a:fld>
            <a:endParaRPr lang="fr-FR"/>
          </a:p>
        </p:txBody>
      </p:sp>
    </p:spTree>
    <p:extLst>
      <p:ext uri="{BB962C8B-B14F-4D97-AF65-F5344CB8AC3E}">
        <p14:creationId xmlns:p14="http://schemas.microsoft.com/office/powerpoint/2010/main" val="2869393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just" defTabSz="914400" rtl="0" eaLnBrk="1" fontAlgn="auto" latinLnBrk="0" hangingPunct="1">
              <a:lnSpc>
                <a:spcPct val="115000"/>
              </a:lnSpc>
              <a:spcBef>
                <a:spcPts val="0"/>
              </a:spcBef>
              <a:spcAft>
                <a:spcPts val="1000"/>
              </a:spcAft>
              <a:buClrTx/>
              <a:buSzTx/>
              <a:buFontTx/>
              <a:buNone/>
              <a:tabLst/>
              <a:defRPr/>
            </a:pPr>
            <a:r>
              <a:rPr lang="fr-FR" sz="1200" b="1" kern="1200" dirty="0" smtClean="0">
                <a:solidFill>
                  <a:schemeClr val="tx1"/>
                </a:solidFill>
                <a:effectLst/>
                <a:latin typeface="+mn-lt"/>
                <a:ea typeface="+mn-ea"/>
                <a:cs typeface="+mn-cs"/>
              </a:rPr>
              <a:t>L’âge moyen des patients était de 16,8 mois ± 28,5 avec des extrêmes de 0 et 247 mois. La tranche d’âge de 1 à 24 mois représentait 81,1% des patients.</a:t>
            </a:r>
          </a:p>
          <a:p>
            <a:pPr algn="just">
              <a:lnSpc>
                <a:spcPct val="115000"/>
              </a:lnSpc>
              <a:spcAft>
                <a:spcPts val="1000"/>
              </a:spcAft>
            </a:pPr>
            <a:endParaRPr lang="fr-FR" sz="1050" b="1" dirty="0">
              <a:effectLst/>
              <a:latin typeface="+mn-lt"/>
              <a:ea typeface="Calibri"/>
              <a:cs typeface="Times New Roman"/>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11</a:t>
            </a:fld>
            <a:endParaRPr lang="fr-FR"/>
          </a:p>
        </p:txBody>
      </p:sp>
    </p:spTree>
    <p:extLst>
      <p:ext uri="{BB962C8B-B14F-4D97-AF65-F5344CB8AC3E}">
        <p14:creationId xmlns:p14="http://schemas.microsoft.com/office/powerpoint/2010/main" val="3576861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effectLst/>
                <a:latin typeface="+mn-lt"/>
                <a:ea typeface="+mn-ea"/>
                <a:cs typeface="+mn-cs"/>
              </a:rPr>
              <a:t>Les patients provenaient de zone urbaine dans 62,4%des cas.</a:t>
            </a:r>
          </a:p>
          <a:p>
            <a:endParaRPr lang="fr-FR"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12</a:t>
            </a:fld>
            <a:endParaRPr lang="fr-FR"/>
          </a:p>
        </p:txBody>
      </p:sp>
    </p:spTree>
    <p:extLst>
      <p:ext uri="{BB962C8B-B14F-4D97-AF65-F5344CB8AC3E}">
        <p14:creationId xmlns:p14="http://schemas.microsoft.com/office/powerpoint/2010/main" val="12037097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kern="1200" dirty="0" smtClean="0">
                <a:solidFill>
                  <a:schemeClr val="tx1"/>
                </a:solidFill>
                <a:effectLst/>
                <a:latin typeface="+mn-lt"/>
                <a:ea typeface="+mn-ea"/>
                <a:cs typeface="+mn-cs"/>
              </a:rPr>
              <a:t>Les patients étaient vus en 2018 dans 27,3% des cas.</a:t>
            </a:r>
          </a:p>
          <a:p>
            <a:endParaRPr lang="fr-FR" dirty="0"/>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13</a:t>
            </a:fld>
            <a:endParaRPr lang="fr-FR"/>
          </a:p>
        </p:txBody>
      </p:sp>
    </p:spTree>
    <p:extLst>
      <p:ext uri="{BB962C8B-B14F-4D97-AF65-F5344CB8AC3E}">
        <p14:creationId xmlns:p14="http://schemas.microsoft.com/office/powerpoint/2010/main" val="2503227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kern="1200" dirty="0" smtClean="0">
                <a:solidFill>
                  <a:schemeClr val="tx1"/>
                </a:solidFill>
                <a:effectLst/>
                <a:latin typeface="+mn-lt"/>
                <a:ea typeface="+mn-ea"/>
                <a:cs typeface="+mn-cs"/>
              </a:rPr>
              <a:t>Le bilan prénatal était effectué par les mères dans 87,2% des cas.</a:t>
            </a:r>
            <a:endParaRPr lang="fr-FR" sz="1200" b="1"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1CC035D0-A3C5-43AD-AD4B-D429F8D891D0}" type="slidenum">
              <a:rPr lang="fr-FR" smtClean="0"/>
              <a:t>14</a:t>
            </a:fld>
            <a:endParaRPr lang="fr-FR"/>
          </a:p>
        </p:txBody>
      </p:sp>
    </p:spTree>
    <p:extLst>
      <p:ext uri="{BB962C8B-B14F-4D97-AF65-F5344CB8AC3E}">
        <p14:creationId xmlns:p14="http://schemas.microsoft.com/office/powerpoint/2010/main" val="375667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2639666-A28E-44F8-ACED-0EECFE37DD3A}" type="datetimeFigureOut">
              <a:rPr lang="fr-FR" smtClean="0"/>
              <a:t>25/10/2021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58F12B-9AA1-4446-927D-705EC8DB5F08}" type="slidenum">
              <a:rPr lang="fr-FR" smtClean="0"/>
              <a:t>‹N°›</a:t>
            </a:fld>
            <a:endParaRPr lang="fr-FR"/>
          </a:p>
        </p:txBody>
      </p:sp>
    </p:spTree>
    <p:extLst>
      <p:ext uri="{BB962C8B-B14F-4D97-AF65-F5344CB8AC3E}">
        <p14:creationId xmlns:p14="http://schemas.microsoft.com/office/powerpoint/2010/main" val="1588791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2639666-A28E-44F8-ACED-0EECFE37DD3A}" type="datetimeFigureOut">
              <a:rPr lang="fr-FR" smtClean="0"/>
              <a:t>25/10/2021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58F12B-9AA1-4446-927D-705EC8DB5F08}" type="slidenum">
              <a:rPr lang="fr-FR" smtClean="0"/>
              <a:t>‹N°›</a:t>
            </a:fld>
            <a:endParaRPr lang="fr-FR"/>
          </a:p>
        </p:txBody>
      </p:sp>
    </p:spTree>
    <p:extLst>
      <p:ext uri="{BB962C8B-B14F-4D97-AF65-F5344CB8AC3E}">
        <p14:creationId xmlns:p14="http://schemas.microsoft.com/office/powerpoint/2010/main" val="2158137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2639666-A28E-44F8-ACED-0EECFE37DD3A}" type="datetimeFigureOut">
              <a:rPr lang="fr-FR" smtClean="0"/>
              <a:t>25/10/2021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58F12B-9AA1-4446-927D-705EC8DB5F08}" type="slidenum">
              <a:rPr lang="fr-FR" smtClean="0"/>
              <a:t>‹N°›</a:t>
            </a:fld>
            <a:endParaRPr lang="fr-FR"/>
          </a:p>
        </p:txBody>
      </p:sp>
    </p:spTree>
    <p:extLst>
      <p:ext uri="{BB962C8B-B14F-4D97-AF65-F5344CB8AC3E}">
        <p14:creationId xmlns:p14="http://schemas.microsoft.com/office/powerpoint/2010/main" val="3007205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2639666-A28E-44F8-ACED-0EECFE37DD3A}" type="datetimeFigureOut">
              <a:rPr lang="fr-FR" smtClean="0"/>
              <a:t>25/10/2021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58F12B-9AA1-4446-927D-705EC8DB5F08}" type="slidenum">
              <a:rPr lang="fr-FR" smtClean="0"/>
              <a:t>‹N°›</a:t>
            </a:fld>
            <a:endParaRPr lang="fr-FR"/>
          </a:p>
        </p:txBody>
      </p:sp>
    </p:spTree>
    <p:extLst>
      <p:ext uri="{BB962C8B-B14F-4D97-AF65-F5344CB8AC3E}">
        <p14:creationId xmlns:p14="http://schemas.microsoft.com/office/powerpoint/2010/main" val="66654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2639666-A28E-44F8-ACED-0EECFE37DD3A}" type="datetimeFigureOut">
              <a:rPr lang="fr-FR" smtClean="0"/>
              <a:t>25/10/2021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C58F12B-9AA1-4446-927D-705EC8DB5F08}" type="slidenum">
              <a:rPr lang="fr-FR" smtClean="0"/>
              <a:t>‹N°›</a:t>
            </a:fld>
            <a:endParaRPr lang="fr-FR"/>
          </a:p>
        </p:txBody>
      </p:sp>
    </p:spTree>
    <p:extLst>
      <p:ext uri="{BB962C8B-B14F-4D97-AF65-F5344CB8AC3E}">
        <p14:creationId xmlns:p14="http://schemas.microsoft.com/office/powerpoint/2010/main" val="2910797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2639666-A28E-44F8-ACED-0EECFE37DD3A}" type="datetimeFigureOut">
              <a:rPr lang="fr-FR" smtClean="0"/>
              <a:t>25/10/2021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C58F12B-9AA1-4446-927D-705EC8DB5F08}" type="slidenum">
              <a:rPr lang="fr-FR" smtClean="0"/>
              <a:t>‹N°›</a:t>
            </a:fld>
            <a:endParaRPr lang="fr-FR"/>
          </a:p>
        </p:txBody>
      </p:sp>
    </p:spTree>
    <p:extLst>
      <p:ext uri="{BB962C8B-B14F-4D97-AF65-F5344CB8AC3E}">
        <p14:creationId xmlns:p14="http://schemas.microsoft.com/office/powerpoint/2010/main" val="680495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2639666-A28E-44F8-ACED-0EECFE37DD3A}" type="datetimeFigureOut">
              <a:rPr lang="fr-FR" smtClean="0"/>
              <a:t>25/10/2021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C58F12B-9AA1-4446-927D-705EC8DB5F08}" type="slidenum">
              <a:rPr lang="fr-FR" smtClean="0"/>
              <a:t>‹N°›</a:t>
            </a:fld>
            <a:endParaRPr lang="fr-FR"/>
          </a:p>
        </p:txBody>
      </p:sp>
    </p:spTree>
    <p:extLst>
      <p:ext uri="{BB962C8B-B14F-4D97-AF65-F5344CB8AC3E}">
        <p14:creationId xmlns:p14="http://schemas.microsoft.com/office/powerpoint/2010/main" val="1903330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2639666-A28E-44F8-ACED-0EECFE37DD3A}" type="datetimeFigureOut">
              <a:rPr lang="fr-FR" smtClean="0"/>
              <a:t>25/10/2021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C58F12B-9AA1-4446-927D-705EC8DB5F08}" type="slidenum">
              <a:rPr lang="fr-FR" smtClean="0"/>
              <a:t>‹N°›</a:t>
            </a:fld>
            <a:endParaRPr lang="fr-FR"/>
          </a:p>
        </p:txBody>
      </p:sp>
    </p:spTree>
    <p:extLst>
      <p:ext uri="{BB962C8B-B14F-4D97-AF65-F5344CB8AC3E}">
        <p14:creationId xmlns:p14="http://schemas.microsoft.com/office/powerpoint/2010/main" val="3838813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2639666-A28E-44F8-ACED-0EECFE37DD3A}" type="datetimeFigureOut">
              <a:rPr lang="fr-FR" smtClean="0"/>
              <a:t>25/10/2021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C58F12B-9AA1-4446-927D-705EC8DB5F08}" type="slidenum">
              <a:rPr lang="fr-FR" smtClean="0"/>
              <a:t>‹N°›</a:t>
            </a:fld>
            <a:endParaRPr lang="fr-FR"/>
          </a:p>
        </p:txBody>
      </p:sp>
    </p:spTree>
    <p:extLst>
      <p:ext uri="{BB962C8B-B14F-4D97-AF65-F5344CB8AC3E}">
        <p14:creationId xmlns:p14="http://schemas.microsoft.com/office/powerpoint/2010/main" val="2903698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2639666-A28E-44F8-ACED-0EECFE37DD3A}" type="datetimeFigureOut">
              <a:rPr lang="fr-FR" smtClean="0"/>
              <a:t>25/10/2021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C58F12B-9AA1-4446-927D-705EC8DB5F08}" type="slidenum">
              <a:rPr lang="fr-FR" smtClean="0"/>
              <a:t>‹N°›</a:t>
            </a:fld>
            <a:endParaRPr lang="fr-FR"/>
          </a:p>
        </p:txBody>
      </p:sp>
    </p:spTree>
    <p:extLst>
      <p:ext uri="{BB962C8B-B14F-4D97-AF65-F5344CB8AC3E}">
        <p14:creationId xmlns:p14="http://schemas.microsoft.com/office/powerpoint/2010/main" val="3184483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2639666-A28E-44F8-ACED-0EECFE37DD3A}" type="datetimeFigureOut">
              <a:rPr lang="fr-FR" smtClean="0"/>
              <a:t>25/10/2021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C58F12B-9AA1-4446-927D-705EC8DB5F08}" type="slidenum">
              <a:rPr lang="fr-FR" smtClean="0"/>
              <a:t>‹N°›</a:t>
            </a:fld>
            <a:endParaRPr lang="fr-FR"/>
          </a:p>
        </p:txBody>
      </p:sp>
    </p:spTree>
    <p:extLst>
      <p:ext uri="{BB962C8B-B14F-4D97-AF65-F5344CB8AC3E}">
        <p14:creationId xmlns:p14="http://schemas.microsoft.com/office/powerpoint/2010/main" val="3882590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639666-A28E-44F8-ACED-0EECFE37DD3A}" type="datetimeFigureOut">
              <a:rPr lang="fr-FR" smtClean="0"/>
              <a:t>25/10/2021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58F12B-9AA1-4446-927D-705EC8DB5F08}" type="slidenum">
              <a:rPr lang="fr-FR" smtClean="0"/>
              <a:t>‹N°›</a:t>
            </a:fld>
            <a:endParaRPr lang="fr-FR"/>
          </a:p>
        </p:txBody>
      </p:sp>
    </p:spTree>
    <p:extLst>
      <p:ext uri="{BB962C8B-B14F-4D97-AF65-F5344CB8AC3E}">
        <p14:creationId xmlns:p14="http://schemas.microsoft.com/office/powerpoint/2010/main" val="2976377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16632"/>
            <a:ext cx="8539806" cy="6624736"/>
          </a:xfrm>
        </p:spPr>
        <p:txBody>
          <a:bodyPr>
            <a:normAutofit fontScale="90000"/>
          </a:bodyPr>
          <a:lstStyle/>
          <a:p>
            <a:pPr algn="l"/>
            <a:r>
              <a:rPr lang="fr-FR" sz="3200" b="1" i="1" dirty="0" smtClean="0">
                <a:solidFill>
                  <a:srgbClr val="FF0000"/>
                </a:solidFill>
                <a:latin typeface="Arial Black" panose="020B0A04020102020204" pitchFamily="34" charset="0"/>
              </a:rPr>
              <a:t/>
            </a:r>
            <a:br>
              <a:rPr lang="fr-FR" sz="3200" b="1" i="1" dirty="0" smtClean="0">
                <a:solidFill>
                  <a:srgbClr val="FF0000"/>
                </a:solidFill>
                <a:latin typeface="Arial Black" panose="020B0A04020102020204" pitchFamily="34" charset="0"/>
              </a:rPr>
            </a:br>
            <a:r>
              <a:rPr lang="fr-FR" sz="3200" b="1" i="1" dirty="0">
                <a:solidFill>
                  <a:srgbClr val="FF0000"/>
                </a:solidFill>
                <a:latin typeface="Arial Black" panose="020B0A04020102020204" pitchFamily="34" charset="0"/>
              </a:rPr>
              <a:t/>
            </a:r>
            <a:br>
              <a:rPr lang="fr-FR" sz="3200" b="1" i="1" dirty="0">
                <a:solidFill>
                  <a:srgbClr val="FF0000"/>
                </a:solidFill>
                <a:latin typeface="Arial Black" panose="020B0A04020102020204" pitchFamily="34" charset="0"/>
              </a:rPr>
            </a:br>
            <a:r>
              <a:rPr lang="fr-FR" sz="3200" b="1" i="1" dirty="0" smtClean="0">
                <a:solidFill>
                  <a:srgbClr val="FF0000"/>
                </a:solidFill>
                <a:latin typeface="Arial Black" panose="020B0A04020102020204" pitchFamily="34" charset="0"/>
              </a:rPr>
              <a:t/>
            </a:r>
            <a:br>
              <a:rPr lang="fr-FR" sz="3200" b="1" i="1" dirty="0" smtClean="0">
                <a:solidFill>
                  <a:srgbClr val="FF0000"/>
                </a:solidFill>
                <a:latin typeface="Arial Black" panose="020B0A04020102020204" pitchFamily="34" charset="0"/>
              </a:rPr>
            </a:br>
            <a:r>
              <a:rPr lang="fr-FR" sz="3200" b="1" i="1" dirty="0" smtClean="0">
                <a:solidFill>
                  <a:srgbClr val="FF0000"/>
                </a:solidFill>
                <a:latin typeface="Arial Black" panose="020B0A04020102020204" pitchFamily="34" charset="0"/>
              </a:rPr>
              <a:t/>
            </a:r>
            <a:br>
              <a:rPr lang="fr-FR" sz="3200" b="1" i="1" dirty="0" smtClean="0">
                <a:solidFill>
                  <a:srgbClr val="FF0000"/>
                </a:solidFill>
                <a:latin typeface="Arial Black" panose="020B0A04020102020204" pitchFamily="34" charset="0"/>
              </a:rPr>
            </a:br>
            <a:r>
              <a:rPr lang="fr-FR" sz="3200" b="1" i="1" dirty="0" smtClean="0">
                <a:solidFill>
                  <a:srgbClr val="FF0000"/>
                </a:solidFill>
                <a:latin typeface="Arial Black" panose="020B0A04020102020204" pitchFamily="34" charset="0"/>
              </a:rPr>
              <a:t>7emes journées scientifiques  de la société de cardiologie du Burkina</a:t>
            </a:r>
            <a:br>
              <a:rPr lang="fr-FR" sz="3200" b="1" i="1" dirty="0" smtClean="0">
                <a:solidFill>
                  <a:srgbClr val="FF0000"/>
                </a:solidFill>
                <a:latin typeface="Arial Black" panose="020B0A04020102020204" pitchFamily="34" charset="0"/>
              </a:rPr>
            </a:br>
            <a:r>
              <a:rPr lang="fr-FR" sz="1400" b="1" i="1" dirty="0">
                <a:solidFill>
                  <a:srgbClr val="4F81BD">
                    <a:lumMod val="50000"/>
                  </a:srgbClr>
                </a:solidFill>
              </a:rPr>
              <a:t>BOBO DIOULASSO  DU 27 AU 29 OCTOBRE 2021</a:t>
            </a:r>
            <a:br>
              <a:rPr lang="fr-FR" sz="1400" b="1" i="1" dirty="0">
                <a:solidFill>
                  <a:srgbClr val="4F81BD">
                    <a:lumMod val="50000"/>
                  </a:srgbClr>
                </a:solidFill>
              </a:rPr>
            </a:br>
            <a:r>
              <a:rPr lang="fr-FR" sz="3200" b="1" dirty="0">
                <a:solidFill>
                  <a:srgbClr val="FF0000"/>
                </a:solidFill>
                <a:latin typeface="Arial Black" panose="020B0A04020102020204" pitchFamily="34" charset="0"/>
              </a:rPr>
              <a:t/>
            </a:r>
            <a:br>
              <a:rPr lang="fr-FR" sz="3200" b="1" dirty="0">
                <a:solidFill>
                  <a:srgbClr val="FF0000"/>
                </a:solidFill>
                <a:latin typeface="Arial Black" panose="020B0A04020102020204" pitchFamily="34" charset="0"/>
              </a:rPr>
            </a:br>
            <a:r>
              <a:rPr lang="fr-FR" sz="2000" b="1" dirty="0" smtClean="0">
                <a:solidFill>
                  <a:srgbClr val="FF0000"/>
                </a:solidFill>
                <a:latin typeface="Arial Black" panose="020B0A04020102020204" pitchFamily="34" charset="0"/>
              </a:rPr>
              <a:t>PROFIL </a:t>
            </a:r>
            <a:r>
              <a:rPr lang="fr-FR" sz="2000" b="1" dirty="0">
                <a:solidFill>
                  <a:srgbClr val="FF0000"/>
                </a:solidFill>
                <a:latin typeface="Arial Black" panose="020B0A04020102020204" pitchFamily="34" charset="0"/>
              </a:rPr>
              <a:t>DES CARDIOPATHIES </a:t>
            </a:r>
            <a:r>
              <a:rPr lang="fr-FR" sz="2000" b="1" dirty="0" smtClean="0">
                <a:solidFill>
                  <a:srgbClr val="FF0000"/>
                </a:solidFill>
                <a:latin typeface="Arial Black" panose="020B0A04020102020204" pitchFamily="34" charset="0"/>
              </a:rPr>
              <a:t>CONGENITALES AU NIGER:</a:t>
            </a:r>
            <a:r>
              <a:rPr lang="fr-FR" sz="2000" b="1" dirty="0" smtClean="0"/>
              <a:t/>
            </a:r>
            <a:br>
              <a:rPr lang="fr-FR" sz="2000" b="1" dirty="0" smtClean="0"/>
            </a:br>
            <a:r>
              <a:rPr lang="fr-FR" sz="2000" b="1" dirty="0"/>
              <a:t/>
            </a:r>
            <a:br>
              <a:rPr lang="fr-FR" sz="2000" b="1" dirty="0"/>
            </a:br>
            <a:r>
              <a:rPr lang="fr-FR" sz="2000" i="1" dirty="0">
                <a:solidFill>
                  <a:schemeClr val="accent1">
                    <a:lumMod val="50000"/>
                  </a:schemeClr>
                </a:solidFill>
                <a:latin typeface="Arial Black" panose="020B0A04020102020204" pitchFamily="34" charset="0"/>
              </a:rPr>
              <a:t>Etude </a:t>
            </a:r>
            <a:r>
              <a:rPr lang="fr-FR" sz="2000" i="1" dirty="0" smtClean="0">
                <a:solidFill>
                  <a:schemeClr val="accent1">
                    <a:lumMod val="50000"/>
                  </a:schemeClr>
                </a:solidFill>
                <a:latin typeface="Arial Black" panose="020B0A04020102020204" pitchFamily="34" charset="0"/>
              </a:rPr>
              <a:t>rétro-prospective </a:t>
            </a:r>
            <a:r>
              <a:rPr lang="fr-FR" sz="2000" i="1" dirty="0">
                <a:solidFill>
                  <a:schemeClr val="accent1">
                    <a:lumMod val="50000"/>
                  </a:schemeClr>
                </a:solidFill>
                <a:latin typeface="Arial Black" panose="020B0A04020102020204" pitchFamily="34" charset="0"/>
              </a:rPr>
              <a:t>à propos de 407 cas dans les services de pédiatrie de l’Hôpital National de Niamey</a:t>
            </a:r>
            <a:br>
              <a:rPr lang="fr-FR" sz="2000" i="1" dirty="0">
                <a:solidFill>
                  <a:schemeClr val="accent1">
                    <a:lumMod val="50000"/>
                  </a:schemeClr>
                </a:solidFill>
                <a:latin typeface="Arial Black" panose="020B0A04020102020204" pitchFamily="34" charset="0"/>
              </a:rPr>
            </a:br>
            <a:r>
              <a:rPr lang="fr-FR" sz="2000" i="1" dirty="0">
                <a:solidFill>
                  <a:schemeClr val="accent1">
                    <a:lumMod val="50000"/>
                  </a:schemeClr>
                </a:solidFill>
                <a:latin typeface="Arial Black" panose="020B0A04020102020204" pitchFamily="34" charset="0"/>
              </a:rPr>
              <a:t/>
            </a:r>
            <a:br>
              <a:rPr lang="fr-FR" sz="2000" i="1" dirty="0">
                <a:solidFill>
                  <a:schemeClr val="accent1">
                    <a:lumMod val="50000"/>
                  </a:schemeClr>
                </a:solidFill>
                <a:latin typeface="Arial Black" panose="020B0A04020102020204" pitchFamily="34" charset="0"/>
              </a:rPr>
            </a:br>
            <a:r>
              <a:rPr lang="fr-FR" sz="2000" i="1" dirty="0" smtClean="0">
                <a:solidFill>
                  <a:schemeClr val="accent1">
                    <a:lumMod val="50000"/>
                  </a:schemeClr>
                </a:solidFill>
                <a:latin typeface="Arial Black" panose="020B0A04020102020204" pitchFamily="34" charset="0"/>
              </a:rPr>
              <a:t/>
            </a:r>
            <a:br>
              <a:rPr lang="fr-FR" sz="2000" i="1" dirty="0" smtClean="0">
                <a:solidFill>
                  <a:schemeClr val="accent1">
                    <a:lumMod val="50000"/>
                  </a:schemeClr>
                </a:solidFill>
                <a:latin typeface="Arial Black" panose="020B0A04020102020204" pitchFamily="34" charset="0"/>
              </a:rPr>
            </a:br>
            <a:r>
              <a:rPr lang="fr-FR" sz="2000" i="1" dirty="0">
                <a:solidFill>
                  <a:schemeClr val="accent1">
                    <a:lumMod val="50000"/>
                  </a:schemeClr>
                </a:solidFill>
                <a:latin typeface="Arial Black" panose="020B0A04020102020204" pitchFamily="34" charset="0"/>
              </a:rPr>
              <a:t/>
            </a:r>
            <a:br>
              <a:rPr lang="fr-FR" sz="2000" i="1" dirty="0">
                <a:solidFill>
                  <a:schemeClr val="accent1">
                    <a:lumMod val="50000"/>
                  </a:schemeClr>
                </a:solidFill>
                <a:latin typeface="Arial Black" panose="020B0A04020102020204" pitchFamily="34" charset="0"/>
              </a:rPr>
            </a:br>
            <a:r>
              <a:rPr lang="fr-FR" sz="2000" i="1" dirty="0" smtClean="0">
                <a:solidFill>
                  <a:schemeClr val="accent1">
                    <a:lumMod val="50000"/>
                  </a:schemeClr>
                </a:solidFill>
                <a:latin typeface="Arial Black" panose="020B0A04020102020204" pitchFamily="34" charset="0"/>
              </a:rPr>
              <a:t/>
            </a:r>
            <a:br>
              <a:rPr lang="fr-FR" sz="2000" i="1" dirty="0" smtClean="0">
                <a:solidFill>
                  <a:schemeClr val="accent1">
                    <a:lumMod val="50000"/>
                  </a:schemeClr>
                </a:solidFill>
                <a:latin typeface="Arial Black" panose="020B0A04020102020204" pitchFamily="34" charset="0"/>
              </a:rPr>
            </a:br>
            <a:r>
              <a:rPr lang="fr-FR" sz="1400" b="1" i="1" dirty="0">
                <a:solidFill>
                  <a:schemeClr val="accent1">
                    <a:lumMod val="50000"/>
                  </a:schemeClr>
                </a:solidFill>
                <a:latin typeface="+mn-lt"/>
              </a:rPr>
              <a:t/>
            </a:r>
            <a:br>
              <a:rPr lang="fr-FR" sz="1400" b="1" i="1" dirty="0">
                <a:solidFill>
                  <a:schemeClr val="accent1">
                    <a:lumMod val="50000"/>
                  </a:schemeClr>
                </a:solidFill>
                <a:latin typeface="+mn-lt"/>
              </a:rPr>
            </a:br>
            <a:r>
              <a:rPr lang="fr-FR" sz="1400" b="1" i="1" dirty="0" smtClean="0">
                <a:solidFill>
                  <a:schemeClr val="accent1">
                    <a:lumMod val="50000"/>
                  </a:schemeClr>
                </a:solidFill>
                <a:latin typeface="+mn-lt"/>
              </a:rPr>
              <a:t/>
            </a:r>
            <a:br>
              <a:rPr lang="fr-FR" sz="1400" b="1" i="1" dirty="0" smtClean="0">
                <a:solidFill>
                  <a:schemeClr val="accent1">
                    <a:lumMod val="50000"/>
                  </a:schemeClr>
                </a:solidFill>
                <a:latin typeface="+mn-lt"/>
              </a:rPr>
            </a:br>
            <a:r>
              <a:rPr lang="fr-FR" sz="1400" b="1" i="1" dirty="0" smtClean="0">
                <a:solidFill>
                  <a:schemeClr val="accent1">
                    <a:lumMod val="50000"/>
                  </a:schemeClr>
                </a:solidFill>
                <a:latin typeface="+mn-lt"/>
              </a:rPr>
              <a:t>						DOCTEUR IDRISSA HAMA , FSS NIAMEY</a:t>
            </a:r>
            <a:br>
              <a:rPr lang="fr-FR" sz="1400" b="1" i="1" dirty="0" smtClean="0">
                <a:solidFill>
                  <a:schemeClr val="accent1">
                    <a:lumMod val="50000"/>
                  </a:schemeClr>
                </a:solidFill>
                <a:latin typeface="+mn-lt"/>
              </a:rPr>
            </a:br>
            <a:r>
              <a:rPr lang="fr-FR" sz="1400" b="1" i="1" dirty="0" smtClean="0">
                <a:solidFill>
                  <a:schemeClr val="accent1">
                    <a:lumMod val="50000"/>
                  </a:schemeClr>
                </a:solidFill>
                <a:latin typeface="+mn-lt"/>
              </a:rPr>
              <a:t>Bobo Dioulasso, le 28 Octobre 2021</a:t>
            </a:r>
            <a:endParaRPr lang="fr-FR" sz="1400" b="1" i="1" dirty="0">
              <a:solidFill>
                <a:schemeClr val="accent1">
                  <a:lumMod val="50000"/>
                </a:schemeClr>
              </a:solidFill>
              <a:latin typeface="+mn-l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4625"/>
            <a:ext cx="2304256"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38623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2"/>
                </a:solidFill>
                <a:latin typeface="Arial Black" pitchFamily="34" charset="0"/>
              </a:rPr>
              <a:t>Résultats </a:t>
            </a:r>
            <a:endParaRPr lang="fr-FR" dirty="0">
              <a:solidFill>
                <a:schemeClr val="tx2"/>
              </a:solidFill>
              <a:latin typeface="Arial Black" pitchFamily="34" charset="0"/>
            </a:endParaRPr>
          </a:p>
        </p:txBody>
      </p:sp>
      <p:sp>
        <p:nvSpPr>
          <p:cNvPr id="3" name="Espace réservé du contenu 2"/>
          <p:cNvSpPr>
            <a:spLocks noGrp="1"/>
          </p:cNvSpPr>
          <p:nvPr>
            <p:ph idx="1"/>
          </p:nvPr>
        </p:nvSpPr>
        <p:spPr>
          <a:xfrm>
            <a:off x="457200" y="1600200"/>
            <a:ext cx="8229600" cy="4997152"/>
          </a:xfrm>
        </p:spPr>
        <p:txBody>
          <a:bodyPr>
            <a:normAutofit fontScale="85000" lnSpcReduction="20000"/>
          </a:bodyPr>
          <a:lstStyle/>
          <a:p>
            <a:pPr marL="0" indent="0">
              <a:buNone/>
            </a:pPr>
            <a:r>
              <a:rPr lang="fr-FR" sz="2000" dirty="0" smtClean="0">
                <a:solidFill>
                  <a:schemeClr val="accent3"/>
                </a:solidFill>
                <a:latin typeface="Arial Black" pitchFamily="34" charset="0"/>
              </a:rPr>
              <a:t>                  </a:t>
            </a:r>
            <a:r>
              <a:rPr lang="fr-FR" sz="2000" dirty="0" smtClean="0">
                <a:solidFill>
                  <a:schemeClr val="accent3">
                    <a:lumMod val="50000"/>
                  </a:schemeClr>
                </a:solidFill>
                <a:latin typeface="Arial Black" pitchFamily="34" charset="0"/>
              </a:rPr>
              <a:t>I- ASPECT EPIDEMIOLOGIQUE</a:t>
            </a:r>
          </a:p>
          <a:p>
            <a:pPr marL="0" indent="0">
              <a:buNone/>
            </a:pPr>
            <a:r>
              <a:rPr lang="fr-FR" sz="2000" dirty="0" smtClean="0">
                <a:solidFill>
                  <a:schemeClr val="accent1"/>
                </a:solidFill>
                <a:latin typeface="Arial Black" pitchFamily="34" charset="0"/>
              </a:rPr>
              <a:t>1-Sexe:</a:t>
            </a:r>
          </a:p>
          <a:p>
            <a:pPr marL="0" indent="0">
              <a:buNone/>
            </a:pPr>
            <a:r>
              <a:rPr lang="fr-FR" sz="2000" dirty="0">
                <a:solidFill>
                  <a:schemeClr val="tx2"/>
                </a:solidFill>
                <a:latin typeface="Arial Black" pitchFamily="34" charset="0"/>
              </a:rPr>
              <a:t> </a:t>
            </a:r>
          </a:p>
          <a:p>
            <a:pPr marL="0" indent="0">
              <a:buNone/>
            </a:pPr>
            <a:r>
              <a:rPr lang="fr-FR" sz="2000" dirty="0" smtClean="0">
                <a:solidFill>
                  <a:schemeClr val="tx2"/>
                </a:solidFill>
                <a:latin typeface="Arial Black" pitchFamily="34" charset="0"/>
              </a:rPr>
              <a:t>       </a:t>
            </a:r>
          </a:p>
          <a:p>
            <a:pPr marL="0" indent="0">
              <a:buNone/>
            </a:pPr>
            <a:endParaRPr lang="fr-FR" sz="2000" dirty="0">
              <a:solidFill>
                <a:schemeClr val="tx2"/>
              </a:solidFill>
              <a:latin typeface="Arial Black" pitchFamily="34" charset="0"/>
            </a:endParaRPr>
          </a:p>
          <a:p>
            <a:pPr marL="0" indent="0">
              <a:buNone/>
            </a:pPr>
            <a:endParaRPr lang="fr-FR" sz="2000" dirty="0" smtClean="0">
              <a:solidFill>
                <a:schemeClr val="tx2"/>
              </a:solidFill>
              <a:latin typeface="Arial Black" pitchFamily="34" charset="0"/>
            </a:endParaRPr>
          </a:p>
          <a:p>
            <a:pPr marL="0" indent="0">
              <a:buNone/>
            </a:pPr>
            <a:endParaRPr lang="fr-FR" sz="2000" dirty="0">
              <a:solidFill>
                <a:schemeClr val="tx2"/>
              </a:solidFill>
              <a:latin typeface="Arial Black" pitchFamily="34" charset="0"/>
            </a:endParaRPr>
          </a:p>
          <a:p>
            <a:pPr marL="0" indent="0">
              <a:buNone/>
            </a:pPr>
            <a:endParaRPr lang="fr-FR" sz="2000" dirty="0" smtClean="0">
              <a:solidFill>
                <a:schemeClr val="tx2"/>
              </a:solidFill>
              <a:latin typeface="Arial Black" pitchFamily="34" charset="0"/>
            </a:endParaRPr>
          </a:p>
          <a:p>
            <a:pPr marL="0" indent="0">
              <a:buNone/>
            </a:pPr>
            <a:endParaRPr lang="fr-FR" sz="2000" dirty="0">
              <a:solidFill>
                <a:schemeClr val="tx2"/>
              </a:solidFill>
              <a:latin typeface="Arial Black" pitchFamily="34" charset="0"/>
            </a:endParaRPr>
          </a:p>
          <a:p>
            <a:pPr marL="0" indent="0">
              <a:buNone/>
            </a:pPr>
            <a:endParaRPr lang="fr-FR" sz="2000" dirty="0" smtClean="0">
              <a:solidFill>
                <a:schemeClr val="tx2"/>
              </a:solidFill>
              <a:latin typeface="Arial Black" pitchFamily="34" charset="0"/>
            </a:endParaRPr>
          </a:p>
          <a:p>
            <a:pPr marL="0" indent="0">
              <a:lnSpc>
                <a:spcPct val="115000"/>
              </a:lnSpc>
              <a:spcAft>
                <a:spcPts val="1000"/>
              </a:spcAft>
              <a:buNone/>
            </a:pPr>
            <a:r>
              <a:rPr lang="fr-FR" sz="2000" b="1" dirty="0" smtClean="0">
                <a:latin typeface="Times New Roman"/>
                <a:ea typeface="Calibri"/>
                <a:cs typeface="Times New Roman"/>
              </a:rPr>
              <a:t>        </a:t>
            </a:r>
          </a:p>
          <a:p>
            <a:pPr marL="0" indent="0">
              <a:lnSpc>
                <a:spcPct val="115000"/>
              </a:lnSpc>
              <a:spcAft>
                <a:spcPts val="1000"/>
              </a:spcAft>
              <a:buNone/>
            </a:pPr>
            <a:r>
              <a:rPr lang="fr-FR" sz="2000" b="1" dirty="0">
                <a:latin typeface="Times New Roman"/>
                <a:ea typeface="Calibri"/>
                <a:cs typeface="Times New Roman"/>
              </a:rPr>
              <a:t> </a:t>
            </a:r>
            <a:r>
              <a:rPr lang="fr-FR" sz="2000" b="1" dirty="0" smtClean="0">
                <a:latin typeface="Times New Roman"/>
                <a:ea typeface="Calibri"/>
                <a:cs typeface="Times New Roman"/>
              </a:rPr>
              <a:t>         </a:t>
            </a:r>
          </a:p>
          <a:p>
            <a:pPr marL="0" indent="0">
              <a:lnSpc>
                <a:spcPct val="115000"/>
              </a:lnSpc>
              <a:spcAft>
                <a:spcPts val="1000"/>
              </a:spcAft>
              <a:buNone/>
            </a:pPr>
            <a:r>
              <a:rPr lang="fr-FR" sz="2000" b="1" dirty="0" smtClean="0">
                <a:latin typeface="Times New Roman"/>
                <a:ea typeface="Calibri"/>
                <a:cs typeface="Times New Roman"/>
              </a:rPr>
              <a:t> </a:t>
            </a:r>
          </a:p>
          <a:p>
            <a:pPr marL="0" indent="0">
              <a:lnSpc>
                <a:spcPct val="115000"/>
              </a:lnSpc>
              <a:spcAft>
                <a:spcPts val="1000"/>
              </a:spcAft>
              <a:buNone/>
            </a:pPr>
            <a:r>
              <a:rPr lang="fr-FR" sz="2000" b="1" dirty="0" smtClean="0">
                <a:latin typeface="Arial" pitchFamily="34" charset="0"/>
                <a:ea typeface="Calibri"/>
                <a:cs typeface="Arial" pitchFamily="34" charset="0"/>
              </a:rPr>
              <a:t>Figure</a:t>
            </a:r>
            <a:r>
              <a:rPr lang="fr-FR" sz="2000" b="1" dirty="0">
                <a:latin typeface="Arial" pitchFamily="34" charset="0"/>
                <a:ea typeface="Calibri"/>
                <a:cs typeface="Arial" pitchFamily="34" charset="0"/>
              </a:rPr>
              <a:t> 1:</a:t>
            </a:r>
            <a:r>
              <a:rPr lang="fr-FR" sz="2000" dirty="0">
                <a:latin typeface="Arial" pitchFamily="34" charset="0"/>
                <a:ea typeface="Calibri"/>
                <a:cs typeface="Arial" pitchFamily="34" charset="0"/>
              </a:rPr>
              <a:t> </a:t>
            </a:r>
            <a:r>
              <a:rPr lang="fr-FR" sz="2000" b="1" dirty="0">
                <a:latin typeface="Arial" pitchFamily="34" charset="0"/>
                <a:ea typeface="Calibri"/>
                <a:cs typeface="Arial" pitchFamily="34" charset="0"/>
              </a:rPr>
              <a:t>répartition des patients  selon le </a:t>
            </a:r>
            <a:r>
              <a:rPr lang="fr-FR" sz="2000" b="1" dirty="0" smtClean="0">
                <a:latin typeface="Arial" pitchFamily="34" charset="0"/>
                <a:ea typeface="Calibri"/>
                <a:cs typeface="Arial" pitchFamily="34" charset="0"/>
              </a:rPr>
              <a:t>sexe</a:t>
            </a:r>
          </a:p>
          <a:p>
            <a:pPr marL="0" indent="0">
              <a:lnSpc>
                <a:spcPct val="115000"/>
              </a:lnSpc>
              <a:spcAft>
                <a:spcPts val="1000"/>
              </a:spcAft>
              <a:buNone/>
            </a:pPr>
            <a:r>
              <a:rPr lang="fr-FR" sz="2000" b="1" dirty="0" err="1" smtClean="0">
                <a:latin typeface="Arial" pitchFamily="34" charset="0"/>
                <a:ea typeface="Calibri"/>
                <a:cs typeface="Arial" pitchFamily="34" charset="0"/>
              </a:rPr>
              <a:t>Sex</a:t>
            </a:r>
            <a:r>
              <a:rPr lang="fr-FR" sz="2000" b="1" dirty="0" smtClean="0">
                <a:latin typeface="Arial" pitchFamily="34" charset="0"/>
                <a:ea typeface="Calibri"/>
                <a:cs typeface="Arial" pitchFamily="34" charset="0"/>
              </a:rPr>
              <a:t> Ratio de </a:t>
            </a:r>
            <a:r>
              <a:rPr lang="fr-FR" sz="2100" b="1" dirty="0" smtClean="0">
                <a:solidFill>
                  <a:srgbClr val="C00000"/>
                </a:solidFill>
              </a:rPr>
              <a:t>1,005</a:t>
            </a:r>
            <a:r>
              <a:rPr lang="fr-FR" sz="2000" b="1" dirty="0" smtClean="0">
                <a:latin typeface="Arial" pitchFamily="34" charset="0"/>
                <a:ea typeface="Calibri"/>
                <a:cs typeface="Arial" pitchFamily="34" charset="0"/>
              </a:rPr>
              <a:t> </a:t>
            </a:r>
            <a:endParaRPr lang="fr-FR" sz="1600" dirty="0">
              <a:solidFill>
                <a:srgbClr val="FF0000"/>
              </a:solidFill>
              <a:latin typeface="Arial" pitchFamily="34" charset="0"/>
              <a:ea typeface="Calibri"/>
              <a:cs typeface="Arial" pitchFamily="34" charset="0"/>
            </a:endParaRPr>
          </a:p>
          <a:p>
            <a:pPr marL="0" indent="0">
              <a:buNone/>
            </a:pPr>
            <a:endParaRPr lang="fr-FR" sz="2000" dirty="0">
              <a:solidFill>
                <a:schemeClr val="tx2"/>
              </a:solidFill>
              <a:latin typeface="Arial Black" pitchFamily="34" charset="0"/>
            </a:endParaRPr>
          </a:p>
        </p:txBody>
      </p:sp>
      <p:sp>
        <p:nvSpPr>
          <p:cNvPr id="5" name="Ellipse 4"/>
          <p:cNvSpPr/>
          <p:nvPr/>
        </p:nvSpPr>
        <p:spPr>
          <a:xfrm>
            <a:off x="2483768" y="4005064"/>
            <a:ext cx="936104"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p:cNvSpPr/>
          <p:nvPr/>
        </p:nvSpPr>
        <p:spPr>
          <a:xfrm>
            <a:off x="1889702" y="5805264"/>
            <a:ext cx="594066" cy="5040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7" name="Graphique 6"/>
          <p:cNvGraphicFramePr/>
          <p:nvPr>
            <p:extLst>
              <p:ext uri="{D42A27DB-BD31-4B8C-83A1-F6EECF244321}">
                <p14:modId xmlns:p14="http://schemas.microsoft.com/office/powerpoint/2010/main" val="2929098959"/>
              </p:ext>
            </p:extLst>
          </p:nvPr>
        </p:nvGraphicFramePr>
        <p:xfrm>
          <a:off x="1619672" y="1844824"/>
          <a:ext cx="5904656" cy="35283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66459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chemeClr val="tx2"/>
                </a:solidFill>
                <a:latin typeface="Arial Black" pitchFamily="34" charset="0"/>
              </a:rPr>
              <a:t>Résultats </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a:xfrm>
            <a:off x="457200" y="1600200"/>
            <a:ext cx="8291264" cy="4997152"/>
          </a:xfrm>
        </p:spPr>
        <p:txBody>
          <a:bodyPr>
            <a:normAutofit fontScale="85000" lnSpcReduction="20000"/>
          </a:bodyPr>
          <a:lstStyle/>
          <a:p>
            <a:pPr marL="0" indent="0">
              <a:buNone/>
            </a:pPr>
            <a:r>
              <a:rPr lang="fr-FR" sz="2000" b="1" dirty="0" smtClean="0">
                <a:solidFill>
                  <a:schemeClr val="accent1"/>
                </a:solidFill>
                <a:latin typeface="Arial Black" pitchFamily="34" charset="0"/>
              </a:rPr>
              <a:t>2- </a:t>
            </a:r>
            <a:r>
              <a:rPr lang="fr-FR" sz="2000" dirty="0" smtClean="0">
                <a:solidFill>
                  <a:schemeClr val="accent1"/>
                </a:solidFill>
                <a:latin typeface="Arial Black" pitchFamily="34" charset="0"/>
              </a:rPr>
              <a:t>Age</a:t>
            </a:r>
            <a:endParaRPr lang="fr-FR" sz="2000" dirty="0">
              <a:solidFill>
                <a:schemeClr val="accent1"/>
              </a:solidFill>
              <a:latin typeface="Arial Black" pitchFamily="34" charset="0"/>
            </a:endParaRPr>
          </a:p>
          <a:p>
            <a:pPr marL="0" indent="0" algn="just">
              <a:lnSpc>
                <a:spcPct val="115000"/>
              </a:lnSpc>
              <a:spcAft>
                <a:spcPts val="1000"/>
              </a:spcAft>
              <a:buNone/>
            </a:pPr>
            <a:r>
              <a:rPr lang="fr-FR" sz="2000" b="1" dirty="0">
                <a:latin typeface="Arial" pitchFamily="34" charset="0"/>
                <a:ea typeface="Calibri"/>
                <a:cs typeface="Arial" pitchFamily="34" charset="0"/>
              </a:rPr>
              <a:t>Tableau </a:t>
            </a:r>
            <a:r>
              <a:rPr lang="fr-FR" sz="2000" b="1" dirty="0" smtClean="0">
                <a:latin typeface="Arial" pitchFamily="34" charset="0"/>
                <a:ea typeface="Calibri"/>
                <a:cs typeface="Arial" pitchFamily="34" charset="0"/>
              </a:rPr>
              <a:t>1: </a:t>
            </a:r>
            <a:r>
              <a:rPr lang="fr-FR" sz="2000" b="1" dirty="0">
                <a:latin typeface="Arial" pitchFamily="34" charset="0"/>
                <a:ea typeface="Calibri"/>
                <a:cs typeface="Arial" pitchFamily="34" charset="0"/>
              </a:rPr>
              <a:t>répartition des patients selon la tranche d'âge</a:t>
            </a:r>
            <a:endParaRPr lang="fr-FR" sz="1600" dirty="0">
              <a:latin typeface="Arial" pitchFamily="34" charset="0"/>
              <a:ea typeface="Calibri"/>
              <a:cs typeface="Arial" pitchFamily="34" charset="0"/>
            </a:endParaRPr>
          </a:p>
          <a:p>
            <a:pPr marL="0" indent="0">
              <a:buNone/>
            </a:pPr>
            <a:endParaRPr lang="fr-FR" sz="2000" dirty="0" smtClean="0">
              <a:solidFill>
                <a:schemeClr val="tx2"/>
              </a:solidFill>
              <a:latin typeface="Arial Black" pitchFamily="34" charset="0"/>
            </a:endParaRPr>
          </a:p>
          <a:p>
            <a:pPr marL="0" indent="0">
              <a:buNone/>
            </a:pPr>
            <a:endParaRPr lang="fr-FR" sz="2000" dirty="0" smtClean="0">
              <a:solidFill>
                <a:schemeClr val="tx2"/>
              </a:solidFill>
              <a:latin typeface="Arial Black" pitchFamily="34" charset="0"/>
            </a:endParaRPr>
          </a:p>
          <a:p>
            <a:pPr marL="0" indent="0">
              <a:buNone/>
            </a:pPr>
            <a:endParaRPr lang="fr-FR" sz="2000" dirty="0">
              <a:solidFill>
                <a:schemeClr val="tx2"/>
              </a:solidFill>
              <a:latin typeface="Arial Black" pitchFamily="34" charset="0"/>
            </a:endParaRPr>
          </a:p>
          <a:p>
            <a:pPr marL="0" indent="0">
              <a:buNone/>
            </a:pPr>
            <a:endParaRPr lang="fr-FR" sz="2000" dirty="0" smtClean="0">
              <a:solidFill>
                <a:schemeClr val="tx2"/>
              </a:solidFill>
              <a:latin typeface="Arial Black" pitchFamily="34" charset="0"/>
            </a:endParaRPr>
          </a:p>
          <a:p>
            <a:pPr marL="0" indent="0">
              <a:buNone/>
            </a:pPr>
            <a:endParaRPr lang="fr-FR" sz="2000" dirty="0">
              <a:solidFill>
                <a:schemeClr val="tx2"/>
              </a:solidFill>
              <a:latin typeface="Arial Black" pitchFamily="34" charset="0"/>
            </a:endParaRPr>
          </a:p>
          <a:p>
            <a:pPr marL="0" indent="0">
              <a:buNone/>
            </a:pPr>
            <a:endParaRPr lang="fr-FR" sz="2000" dirty="0" smtClean="0">
              <a:solidFill>
                <a:schemeClr val="tx2"/>
              </a:solidFill>
              <a:latin typeface="Arial Black" pitchFamily="34" charset="0"/>
            </a:endParaRPr>
          </a:p>
          <a:p>
            <a:pPr marL="0" indent="0">
              <a:buNone/>
            </a:pPr>
            <a:endParaRPr lang="fr-FR" sz="2000" dirty="0">
              <a:solidFill>
                <a:schemeClr val="tx2"/>
              </a:solidFill>
              <a:latin typeface="Arial Black" pitchFamily="34" charset="0"/>
            </a:endParaRPr>
          </a:p>
          <a:p>
            <a:pPr marL="0" indent="0">
              <a:buNone/>
            </a:pPr>
            <a:endParaRPr lang="fr-FR" sz="2000" dirty="0" smtClean="0">
              <a:solidFill>
                <a:schemeClr val="tx2"/>
              </a:solidFill>
              <a:latin typeface="Arial Black" pitchFamily="34" charset="0"/>
            </a:endParaRPr>
          </a:p>
          <a:p>
            <a:pPr algn="just">
              <a:lnSpc>
                <a:spcPct val="115000"/>
              </a:lnSpc>
              <a:spcAft>
                <a:spcPts val="1000"/>
              </a:spcAft>
            </a:pPr>
            <a:endParaRPr lang="fr-FR" sz="2000" dirty="0" smtClean="0">
              <a:latin typeface="Times New Roman"/>
              <a:ea typeface="Calibri"/>
              <a:cs typeface="Times New Roman"/>
            </a:endParaRPr>
          </a:p>
          <a:p>
            <a:pPr algn="just">
              <a:lnSpc>
                <a:spcPct val="115000"/>
              </a:lnSpc>
              <a:spcAft>
                <a:spcPts val="1000"/>
              </a:spcAft>
            </a:pPr>
            <a:endParaRPr lang="fr-FR" sz="2000" dirty="0">
              <a:latin typeface="Times New Roman"/>
              <a:ea typeface="Calibri"/>
              <a:cs typeface="Times New Roman"/>
            </a:endParaRPr>
          </a:p>
          <a:p>
            <a:pPr algn="just">
              <a:lnSpc>
                <a:spcPct val="115000"/>
              </a:lnSpc>
              <a:spcAft>
                <a:spcPts val="1000"/>
              </a:spcAft>
            </a:pPr>
            <a:endParaRPr lang="fr-FR" sz="2000" dirty="0" smtClean="0">
              <a:latin typeface="Times New Roman"/>
              <a:ea typeface="Calibri"/>
              <a:cs typeface="Times New Roman"/>
            </a:endParaRPr>
          </a:p>
          <a:p>
            <a:pPr marL="0" indent="0" algn="just">
              <a:lnSpc>
                <a:spcPct val="115000"/>
              </a:lnSpc>
              <a:spcAft>
                <a:spcPts val="1000"/>
              </a:spcAft>
              <a:buNone/>
            </a:pPr>
            <a:endParaRPr lang="fr-FR" sz="2000" b="1" dirty="0" smtClean="0">
              <a:latin typeface="Times New Roman"/>
              <a:ea typeface="Calibri"/>
              <a:cs typeface="Times New Roman"/>
            </a:endParaRPr>
          </a:p>
          <a:p>
            <a:pPr marL="0" indent="0" algn="just">
              <a:lnSpc>
                <a:spcPct val="115000"/>
              </a:lnSpc>
              <a:spcAft>
                <a:spcPts val="1000"/>
              </a:spcAft>
              <a:buNone/>
            </a:pPr>
            <a:r>
              <a:rPr lang="fr-FR" sz="2000" b="1" dirty="0" smtClean="0">
                <a:latin typeface="Arial" pitchFamily="34" charset="0"/>
                <a:ea typeface="Calibri"/>
                <a:cs typeface="Arial" pitchFamily="34" charset="0"/>
              </a:rPr>
              <a:t>La </a:t>
            </a:r>
            <a:r>
              <a:rPr lang="fr-FR" sz="2000" b="1" dirty="0">
                <a:latin typeface="Arial" pitchFamily="34" charset="0"/>
                <a:ea typeface="Calibri"/>
                <a:cs typeface="Arial" pitchFamily="34" charset="0"/>
              </a:rPr>
              <a:t>moyenne d’âge </a:t>
            </a:r>
            <a:r>
              <a:rPr lang="fr-FR" sz="2000" b="1" dirty="0" smtClean="0">
                <a:latin typeface="Arial" pitchFamily="34" charset="0"/>
                <a:ea typeface="Calibri"/>
                <a:cs typeface="Arial" pitchFamily="34" charset="0"/>
              </a:rPr>
              <a:t>de </a:t>
            </a:r>
            <a:r>
              <a:rPr lang="fr-FR" sz="2000" b="1" dirty="0" smtClean="0"/>
              <a:t>16,8 </a:t>
            </a:r>
            <a:r>
              <a:rPr lang="fr-FR" sz="2000" b="1" dirty="0"/>
              <a:t>mois ± 28,5 avec des extrêmes de 0 et 247 mois</a:t>
            </a:r>
            <a:endParaRPr lang="fr-FR" sz="2000" dirty="0">
              <a:solidFill>
                <a:schemeClr val="tx2"/>
              </a:solidFill>
              <a:latin typeface="Arial" pitchFamily="34" charset="0"/>
              <a:cs typeface="Arial" pitchFamily="34" charset="0"/>
            </a:endParaRPr>
          </a:p>
        </p:txBody>
      </p:sp>
      <p:sp>
        <p:nvSpPr>
          <p:cNvPr id="6" name="Ellipse 5"/>
          <p:cNvSpPr/>
          <p:nvPr/>
        </p:nvSpPr>
        <p:spPr>
          <a:xfrm>
            <a:off x="2771800" y="5949280"/>
            <a:ext cx="1584176" cy="4680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146887902"/>
              </p:ext>
            </p:extLst>
          </p:nvPr>
        </p:nvGraphicFramePr>
        <p:xfrm>
          <a:off x="457200" y="2204863"/>
          <a:ext cx="8075240" cy="3240363"/>
        </p:xfrm>
        <a:graphic>
          <a:graphicData uri="http://schemas.openxmlformats.org/drawingml/2006/table">
            <a:tbl>
              <a:tblPr firstRow="1" firstCol="1" bandRow="1"/>
              <a:tblGrid>
                <a:gridCol w="3573478"/>
                <a:gridCol w="2160022"/>
                <a:gridCol w="2341740"/>
              </a:tblGrid>
              <a:tr h="462909">
                <a:tc>
                  <a:txBody>
                    <a:bodyPr/>
                    <a:lstStyle/>
                    <a:p>
                      <a:pPr>
                        <a:lnSpc>
                          <a:spcPct val="107000"/>
                        </a:lnSpc>
                        <a:spcAft>
                          <a:spcPts val="0"/>
                        </a:spcAft>
                      </a:pPr>
                      <a:r>
                        <a:rPr lang="fr-FR"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Tranche </a:t>
                      </a:r>
                      <a:r>
                        <a:rPr lang="fr-FR" sz="1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d'âge ( mois)</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462909">
                <a:tc>
                  <a:txBody>
                    <a:bodyPr/>
                    <a:lstStyle/>
                    <a:p>
                      <a:pP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inf</a:t>
                      </a: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a1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w="38100" cap="flat" cmpd="sng" algn="ctr">
                      <a:solidFill>
                        <a:srgbClr val="000000"/>
                      </a:solidFill>
                      <a:prstDash val="solid"/>
                      <a:round/>
                      <a:headEnd type="none" w="med" len="med"/>
                      <a:tailEnd type="none" w="med" len="med"/>
                    </a:lnT>
                    <a:lnB>
                      <a:noFill/>
                    </a:lnB>
                  </a:tcPr>
                </a:tc>
              </a:tr>
              <a:tr h="462909">
                <a:tc>
                  <a:txBody>
                    <a:bodyPr/>
                    <a:lstStyle/>
                    <a:p>
                      <a:pPr>
                        <a:lnSpc>
                          <a:spcPct val="107000"/>
                        </a:lnSpc>
                        <a:spcAft>
                          <a:spcPts val="0"/>
                        </a:spcAft>
                      </a:pPr>
                      <a:r>
                        <a:rPr lang="fr-FR" sz="1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 mois à 24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330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81,1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r>
              <a:tr h="462909">
                <a:tc>
                  <a:txBody>
                    <a:bodyPr/>
                    <a:lstStyle/>
                    <a:p>
                      <a:pP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à 59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r>
              <a:tr h="462909">
                <a:tc>
                  <a:txBody>
                    <a:bodyPr/>
                    <a:lstStyle/>
                    <a:p>
                      <a:pP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60 à 120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3,9</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r>
              <a:tr h="462909">
                <a:tc>
                  <a:txBody>
                    <a:bodyPr/>
                    <a:lstStyle/>
                    <a:p>
                      <a:pP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120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r>
              <a:tr h="462909">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407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46534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normAutofit/>
          </a:bodyPr>
          <a:lstStyle/>
          <a:p>
            <a:pPr marL="0" indent="0">
              <a:buNone/>
            </a:pPr>
            <a:r>
              <a:rPr lang="fr-FR" sz="1800" b="1" dirty="0" smtClean="0">
                <a:solidFill>
                  <a:schemeClr val="tx2">
                    <a:lumMod val="60000"/>
                    <a:lumOff val="40000"/>
                  </a:schemeClr>
                </a:solidFill>
                <a:latin typeface="Times New Roman" panose="02020603050405020304" pitchFamily="18" charset="0"/>
                <a:cs typeface="Times New Roman" panose="02020603050405020304" pitchFamily="18" charset="0"/>
              </a:rPr>
              <a:t>3- Répartition </a:t>
            </a:r>
            <a:r>
              <a:rPr lang="fr-FR" sz="1800" b="1" dirty="0">
                <a:solidFill>
                  <a:schemeClr val="tx2">
                    <a:lumMod val="60000"/>
                    <a:lumOff val="40000"/>
                  </a:schemeClr>
                </a:solidFill>
                <a:latin typeface="Times New Roman" panose="02020603050405020304" pitchFamily="18" charset="0"/>
                <a:cs typeface="Times New Roman" panose="02020603050405020304" pitchFamily="18" charset="0"/>
              </a:rPr>
              <a:t>selon la provenance</a:t>
            </a:r>
            <a:endParaRPr lang="fr-FR" sz="1800" dirty="0">
              <a:solidFill>
                <a:schemeClr val="tx2">
                  <a:lumMod val="60000"/>
                  <a:lumOff val="40000"/>
                </a:schemeClr>
              </a:solidFill>
              <a:latin typeface="Times New Roman" panose="02020603050405020304" pitchFamily="18" charset="0"/>
              <a:cs typeface="Times New Roman" panose="02020603050405020304" pitchFamily="18" charset="0"/>
            </a:endParaRPr>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sz="1600" b="1" dirty="0" smtClean="0">
              <a:latin typeface="Arial" panose="020B0604020202020204" pitchFamily="34" charset="0"/>
              <a:cs typeface="Arial" panose="020B0604020202020204" pitchFamily="34" charset="0"/>
            </a:endParaRPr>
          </a:p>
          <a:p>
            <a:pPr marL="0" indent="0">
              <a:buNone/>
            </a:pPr>
            <a:r>
              <a:rPr lang="fr-FR" sz="1600" b="1" dirty="0" smtClean="0">
                <a:latin typeface="Arial" panose="020B0604020202020204" pitchFamily="34" charset="0"/>
                <a:cs typeface="Arial" panose="020B0604020202020204" pitchFamily="34" charset="0"/>
              </a:rPr>
              <a:t>Figure </a:t>
            </a:r>
            <a:r>
              <a:rPr lang="fr-FR" sz="1600" b="1" dirty="0">
                <a:latin typeface="Arial" panose="020B0604020202020204" pitchFamily="34" charset="0"/>
                <a:cs typeface="Arial" panose="020B0604020202020204" pitchFamily="34" charset="0"/>
              </a:rPr>
              <a:t>2 : répartition des patients selon le lieu de résidence</a:t>
            </a:r>
          </a:p>
          <a:p>
            <a:pPr marL="0" indent="0">
              <a:buNone/>
            </a:pPr>
            <a:endParaRPr lang="fr-FR" dirty="0" smtClean="0"/>
          </a:p>
          <a:p>
            <a:pPr marL="0" indent="0">
              <a:buNone/>
            </a:pPr>
            <a:endParaRPr lang="fr-FR" dirty="0"/>
          </a:p>
        </p:txBody>
      </p:sp>
      <p:graphicFrame>
        <p:nvGraphicFramePr>
          <p:cNvPr id="4" name="Graphique 3"/>
          <p:cNvGraphicFramePr/>
          <p:nvPr>
            <p:extLst>
              <p:ext uri="{D42A27DB-BD31-4B8C-83A1-F6EECF244321}">
                <p14:modId xmlns:p14="http://schemas.microsoft.com/office/powerpoint/2010/main" val="2171595058"/>
              </p:ext>
            </p:extLst>
          </p:nvPr>
        </p:nvGraphicFramePr>
        <p:xfrm>
          <a:off x="1043608" y="2060848"/>
          <a:ext cx="6048672" cy="36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36300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normAutofit/>
          </a:bodyPr>
          <a:lstStyle/>
          <a:p>
            <a:pPr marL="0" indent="0">
              <a:buNone/>
            </a:pPr>
            <a:r>
              <a:rPr lang="fr-FR" sz="1800" b="1" dirty="0" smtClean="0">
                <a:solidFill>
                  <a:schemeClr val="tx2">
                    <a:lumMod val="60000"/>
                    <a:lumOff val="40000"/>
                  </a:schemeClr>
                </a:solidFill>
                <a:latin typeface="Arial" panose="020B0604020202020204" pitchFamily="34" charset="0"/>
                <a:cs typeface="Arial" panose="020B0604020202020204" pitchFamily="34" charset="0"/>
              </a:rPr>
              <a:t>4- </a:t>
            </a:r>
            <a:r>
              <a:rPr lang="fr-FR" sz="1800" b="1" dirty="0">
                <a:solidFill>
                  <a:schemeClr val="tx2">
                    <a:lumMod val="60000"/>
                    <a:lumOff val="40000"/>
                  </a:schemeClr>
                </a:solidFill>
                <a:latin typeface="Arial" panose="020B0604020202020204" pitchFamily="34" charset="0"/>
                <a:cs typeface="Arial" panose="020B0604020202020204" pitchFamily="34" charset="0"/>
              </a:rPr>
              <a:t>Répartition selon </a:t>
            </a:r>
            <a:r>
              <a:rPr lang="fr-FR" sz="1800" b="1" dirty="0" smtClean="0">
                <a:solidFill>
                  <a:schemeClr val="tx2">
                    <a:lumMod val="60000"/>
                    <a:lumOff val="40000"/>
                  </a:schemeClr>
                </a:solidFill>
                <a:latin typeface="Arial" panose="020B0604020202020204" pitchFamily="34" charset="0"/>
                <a:cs typeface="Arial" panose="020B0604020202020204" pitchFamily="34" charset="0"/>
              </a:rPr>
              <a:t>l’année</a:t>
            </a:r>
          </a:p>
          <a:p>
            <a:pPr marL="0" indent="0">
              <a:buNone/>
            </a:pPr>
            <a:endParaRPr lang="fr-FR" sz="1800" b="1"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b="1" dirty="0" smtClean="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b="1"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b="1" dirty="0" smtClean="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b="1"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b="1" dirty="0" smtClean="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b="1"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b="1" dirty="0" smtClean="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b="1"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b="1" dirty="0" smtClean="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b="1"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r>
              <a:rPr lang="fr-FR" sz="1800" b="1" dirty="0">
                <a:latin typeface="Arial" panose="020B0604020202020204" pitchFamily="34" charset="0"/>
                <a:cs typeface="Arial" panose="020B0604020202020204" pitchFamily="34" charset="0"/>
              </a:rPr>
              <a:t>Figure </a:t>
            </a:r>
            <a:r>
              <a:rPr lang="fr-FR" sz="1800" b="1" dirty="0" smtClean="0">
                <a:latin typeface="Arial" panose="020B0604020202020204" pitchFamily="34" charset="0"/>
                <a:cs typeface="Arial" panose="020B0604020202020204" pitchFamily="34" charset="0"/>
              </a:rPr>
              <a:t>3</a:t>
            </a:r>
            <a:r>
              <a:rPr lang="fr-FR" sz="1800" b="1" dirty="0">
                <a:latin typeface="Arial" panose="020B0604020202020204" pitchFamily="34" charset="0"/>
                <a:cs typeface="Arial" panose="020B0604020202020204" pitchFamily="34" charset="0"/>
              </a:rPr>
              <a:t> : répartition des patients selon l’année</a:t>
            </a:r>
          </a:p>
          <a:p>
            <a:pPr marL="0" indent="0">
              <a:buNone/>
            </a:pPr>
            <a:endParaRPr lang="fr-FR" sz="1800" b="1" dirty="0" smtClean="0">
              <a:solidFill>
                <a:schemeClr val="tx2">
                  <a:lumMod val="60000"/>
                  <a:lumOff val="40000"/>
                </a:schemeClr>
              </a:solidFill>
              <a:latin typeface="Arial" panose="020B0604020202020204" pitchFamily="34" charset="0"/>
              <a:cs typeface="Arial" panose="020B0604020202020204" pitchFamily="34" charset="0"/>
            </a:endParaRPr>
          </a:p>
        </p:txBody>
      </p:sp>
      <p:graphicFrame>
        <p:nvGraphicFramePr>
          <p:cNvPr id="4" name="Graphique 3"/>
          <p:cNvGraphicFramePr/>
          <p:nvPr>
            <p:extLst>
              <p:ext uri="{D42A27DB-BD31-4B8C-83A1-F6EECF244321}">
                <p14:modId xmlns:p14="http://schemas.microsoft.com/office/powerpoint/2010/main" val="1963999323"/>
              </p:ext>
            </p:extLst>
          </p:nvPr>
        </p:nvGraphicFramePr>
        <p:xfrm>
          <a:off x="755576" y="2132856"/>
          <a:ext cx="7416824" cy="352839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85536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lstStyle/>
          <a:p>
            <a:pPr marL="0" indent="0">
              <a:buNone/>
            </a:pPr>
            <a:r>
              <a:rPr lang="fr-FR" sz="1800" b="1" dirty="0" smtClean="0">
                <a:solidFill>
                  <a:schemeClr val="tx2">
                    <a:lumMod val="60000"/>
                    <a:lumOff val="40000"/>
                  </a:schemeClr>
                </a:solidFill>
                <a:latin typeface="Arial" panose="020B0604020202020204" pitchFamily="34" charset="0"/>
                <a:cs typeface="Arial" panose="020B0604020202020204" pitchFamily="34" charset="0"/>
              </a:rPr>
              <a:t>5- Antécédents </a:t>
            </a:r>
            <a:r>
              <a:rPr lang="fr-FR" sz="1800" b="1" dirty="0">
                <a:solidFill>
                  <a:schemeClr val="tx2">
                    <a:lumMod val="60000"/>
                    <a:lumOff val="40000"/>
                  </a:schemeClr>
                </a:solidFill>
                <a:latin typeface="Arial" panose="020B0604020202020204" pitchFamily="34" charset="0"/>
                <a:cs typeface="Arial" panose="020B0604020202020204" pitchFamily="34" charset="0"/>
              </a:rPr>
              <a:t>personnels</a:t>
            </a:r>
          </a:p>
          <a:p>
            <a:pPr>
              <a:buFont typeface="Wingdings" panose="05000000000000000000" pitchFamily="2" charset="2"/>
              <a:buChar char="v"/>
            </a:pPr>
            <a:r>
              <a:rPr lang="fr-FR" sz="1800" b="1" dirty="0" smtClean="0">
                <a:solidFill>
                  <a:srgbClr val="C00000"/>
                </a:solidFill>
                <a:latin typeface="Arial" panose="020B0604020202020204" pitchFamily="34" charset="0"/>
                <a:cs typeface="Arial" panose="020B0604020202020204" pitchFamily="34" charset="0"/>
              </a:rPr>
              <a:t>Suivi </a:t>
            </a:r>
            <a:r>
              <a:rPr lang="fr-FR" sz="1800" b="1" dirty="0">
                <a:solidFill>
                  <a:srgbClr val="C00000"/>
                </a:solidFill>
                <a:latin typeface="Arial" panose="020B0604020202020204" pitchFamily="34" charset="0"/>
                <a:cs typeface="Arial" panose="020B0604020202020204" pitchFamily="34" charset="0"/>
              </a:rPr>
              <a:t>de la grossesse</a:t>
            </a:r>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r>
              <a:rPr lang="fr-FR" sz="1600" b="1" dirty="0">
                <a:latin typeface="Arial" panose="020B0604020202020204" pitchFamily="34" charset="0"/>
                <a:cs typeface="Arial" panose="020B0604020202020204" pitchFamily="34" charset="0"/>
              </a:rPr>
              <a:t>Figure 4 : répartition des patients selon la réalisation du bilan prénatal </a:t>
            </a:r>
          </a:p>
          <a:p>
            <a:pPr marL="0" indent="0">
              <a:buNone/>
            </a:pPr>
            <a:endParaRPr lang="fr-FR" sz="1600" b="1" dirty="0">
              <a:latin typeface="Arial" panose="020B0604020202020204" pitchFamily="34" charset="0"/>
              <a:cs typeface="Arial" panose="020B0604020202020204" pitchFamily="34" charset="0"/>
            </a:endParaRPr>
          </a:p>
        </p:txBody>
      </p:sp>
      <p:graphicFrame>
        <p:nvGraphicFramePr>
          <p:cNvPr id="4" name="Graphique 3"/>
          <p:cNvGraphicFramePr/>
          <p:nvPr>
            <p:extLst>
              <p:ext uri="{D42A27DB-BD31-4B8C-83A1-F6EECF244321}">
                <p14:modId xmlns:p14="http://schemas.microsoft.com/office/powerpoint/2010/main" val="3736117938"/>
              </p:ext>
            </p:extLst>
          </p:nvPr>
        </p:nvGraphicFramePr>
        <p:xfrm>
          <a:off x="1043608" y="2276872"/>
          <a:ext cx="6408712" cy="34884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57507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FR" sz="1800" b="1" dirty="0">
                <a:solidFill>
                  <a:srgbClr val="C00000"/>
                </a:solidFill>
                <a:latin typeface="Arial" panose="020B0604020202020204" pitchFamily="34" charset="0"/>
                <a:cs typeface="Arial" panose="020B0604020202020204" pitchFamily="34" charset="0"/>
              </a:rPr>
              <a:t>Terme de la </a:t>
            </a:r>
            <a:r>
              <a:rPr lang="fr-FR" sz="1800" b="1" dirty="0" smtClean="0">
                <a:solidFill>
                  <a:srgbClr val="C00000"/>
                </a:solidFill>
                <a:latin typeface="Arial" panose="020B0604020202020204" pitchFamily="34" charset="0"/>
                <a:cs typeface="Arial" panose="020B0604020202020204" pitchFamily="34" charset="0"/>
              </a:rPr>
              <a:t>grossesse</a:t>
            </a:r>
            <a:endParaRPr lang="fr-FR" dirty="0" smtClean="0">
              <a:solidFill>
                <a:srgbClr val="C00000"/>
              </a:solidFill>
            </a:endParaRPr>
          </a:p>
          <a:p>
            <a:pPr>
              <a:buFont typeface="Wingdings" panose="05000000000000000000" pitchFamily="2" charset="2"/>
              <a:buChar char="v"/>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1800" dirty="0" smtClean="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1800" dirty="0" smtClean="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1800" dirty="0" smtClean="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1800" dirty="0" smtClean="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1800" dirty="0" smtClean="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r>
              <a:rPr lang="fr-FR" sz="1600" b="1" dirty="0">
                <a:latin typeface="Arial" panose="020B0604020202020204" pitchFamily="34" charset="0"/>
                <a:cs typeface="Arial" panose="020B0604020202020204" pitchFamily="34" charset="0"/>
              </a:rPr>
              <a:t>Figure 5 : répartition des patients selon que la grossesse soit à terme ou non </a:t>
            </a:r>
          </a:p>
          <a:p>
            <a:pPr marL="0" indent="0">
              <a:buNone/>
            </a:pPr>
            <a:endParaRPr lang="fr-FR" sz="1600" b="1" dirty="0">
              <a:solidFill>
                <a:schemeClr val="tx2">
                  <a:lumMod val="60000"/>
                  <a:lumOff val="40000"/>
                </a:schemeClr>
              </a:solidFill>
              <a:latin typeface="Arial" panose="020B0604020202020204" pitchFamily="34" charset="0"/>
              <a:cs typeface="Arial" panose="020B0604020202020204" pitchFamily="34" charset="0"/>
            </a:endParaRPr>
          </a:p>
        </p:txBody>
      </p:sp>
      <p:graphicFrame>
        <p:nvGraphicFramePr>
          <p:cNvPr id="4" name="Graphique 3"/>
          <p:cNvGraphicFramePr/>
          <p:nvPr>
            <p:extLst>
              <p:ext uri="{D42A27DB-BD31-4B8C-83A1-F6EECF244321}">
                <p14:modId xmlns:p14="http://schemas.microsoft.com/office/powerpoint/2010/main" val="3596456609"/>
              </p:ext>
            </p:extLst>
          </p:nvPr>
        </p:nvGraphicFramePr>
        <p:xfrm>
          <a:off x="971600" y="1916832"/>
          <a:ext cx="6480720" cy="34884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89444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lstStyle/>
          <a:p>
            <a:pPr>
              <a:buFont typeface="Wingdings" panose="05000000000000000000" pitchFamily="2" charset="2"/>
              <a:buChar char="v"/>
            </a:pPr>
            <a:r>
              <a:rPr lang="fr-FR" sz="1800" b="1" dirty="0" smtClean="0">
                <a:solidFill>
                  <a:srgbClr val="C00000"/>
                </a:solidFill>
              </a:rPr>
              <a:t>Poids </a:t>
            </a:r>
            <a:r>
              <a:rPr lang="fr-FR" sz="1800" b="1" dirty="0">
                <a:solidFill>
                  <a:srgbClr val="C00000"/>
                </a:solidFill>
              </a:rPr>
              <a:t>de naissance</a:t>
            </a:r>
            <a:endParaRPr lang="fr-FR" sz="1800" dirty="0">
              <a:solidFill>
                <a:srgbClr val="C00000"/>
              </a:solidFill>
            </a:endParaRPr>
          </a:p>
          <a:p>
            <a:pPr marL="0" indent="0">
              <a:buNone/>
            </a:pPr>
            <a:r>
              <a:rPr lang="fr-FR" sz="1800" b="1" dirty="0">
                <a:latin typeface="Arial" panose="020B0604020202020204" pitchFamily="34" charset="0"/>
                <a:cs typeface="Arial" panose="020B0604020202020204" pitchFamily="34" charset="0"/>
              </a:rPr>
              <a:t>Tableau : répartition des patients selon le poids de </a:t>
            </a:r>
            <a:r>
              <a:rPr lang="fr-FR" sz="1800" b="1" dirty="0" smtClean="0">
                <a:latin typeface="Arial" panose="020B0604020202020204" pitchFamily="34" charset="0"/>
                <a:cs typeface="Arial" panose="020B0604020202020204" pitchFamily="34" charset="0"/>
              </a:rPr>
              <a:t>naissance</a:t>
            </a:r>
            <a:endParaRPr lang="fr-FR" dirty="0" smtClean="0"/>
          </a:p>
          <a:p>
            <a:pPr marL="0" indent="0">
              <a:buNone/>
            </a:pPr>
            <a:endParaRPr lang="fr-FR" sz="1800" b="1" dirty="0">
              <a:latin typeface="Arial" panose="020B0604020202020204" pitchFamily="34" charset="0"/>
              <a:cs typeface="Arial" panose="020B0604020202020204" pitchFamily="34" charset="0"/>
            </a:endParaRPr>
          </a:p>
          <a:p>
            <a:pPr marL="0" indent="0">
              <a:buNone/>
            </a:pPr>
            <a:endParaRPr lang="fr-FR" sz="1800" b="1" dirty="0" smtClean="0">
              <a:latin typeface="Arial" panose="020B0604020202020204" pitchFamily="34" charset="0"/>
              <a:cs typeface="Arial" panose="020B0604020202020204" pitchFamily="34" charset="0"/>
            </a:endParaRPr>
          </a:p>
          <a:p>
            <a:pPr marL="0" indent="0">
              <a:buNone/>
            </a:pPr>
            <a:endParaRPr lang="fr-FR" sz="1800" b="1" dirty="0">
              <a:latin typeface="Arial" panose="020B0604020202020204" pitchFamily="34" charset="0"/>
              <a:cs typeface="Arial" panose="020B0604020202020204" pitchFamily="34" charset="0"/>
            </a:endParaRPr>
          </a:p>
          <a:p>
            <a:pPr marL="0" indent="0">
              <a:buNone/>
            </a:pPr>
            <a:endParaRPr lang="fr-FR" sz="1800" b="1" dirty="0" smtClean="0">
              <a:latin typeface="Arial" panose="020B0604020202020204" pitchFamily="34" charset="0"/>
              <a:cs typeface="Arial" panose="020B0604020202020204" pitchFamily="34" charset="0"/>
            </a:endParaRPr>
          </a:p>
          <a:p>
            <a:pPr marL="0" indent="0">
              <a:buNone/>
            </a:pPr>
            <a:endParaRPr lang="fr-FR" sz="1800" b="1" dirty="0">
              <a:latin typeface="Arial" panose="020B0604020202020204" pitchFamily="34" charset="0"/>
              <a:cs typeface="Arial" panose="020B0604020202020204" pitchFamily="34" charset="0"/>
            </a:endParaRPr>
          </a:p>
          <a:p>
            <a:pPr marL="0" indent="0">
              <a:buNone/>
            </a:pPr>
            <a:endParaRPr lang="fr-FR" sz="1800" b="1" dirty="0" smtClean="0">
              <a:latin typeface="Arial" panose="020B0604020202020204" pitchFamily="34" charset="0"/>
              <a:cs typeface="Arial" panose="020B0604020202020204" pitchFamily="34" charset="0"/>
            </a:endParaRPr>
          </a:p>
          <a:p>
            <a:pPr marL="0" indent="0">
              <a:buNone/>
            </a:pPr>
            <a:endParaRPr lang="fr-FR" sz="1800" b="1" dirty="0">
              <a:latin typeface="Arial" panose="020B0604020202020204" pitchFamily="34" charset="0"/>
              <a:cs typeface="Arial" panose="020B0604020202020204" pitchFamily="34" charset="0"/>
            </a:endParaRPr>
          </a:p>
          <a:p>
            <a:pPr marL="0" indent="0">
              <a:buNone/>
            </a:pPr>
            <a:endParaRPr lang="fr-FR" sz="1800" b="1" dirty="0" smtClean="0">
              <a:latin typeface="Arial" panose="020B0604020202020204" pitchFamily="34" charset="0"/>
              <a:cs typeface="Arial" panose="020B0604020202020204" pitchFamily="34" charset="0"/>
            </a:endParaRPr>
          </a:p>
          <a:p>
            <a:pPr marL="0" indent="0">
              <a:buNone/>
            </a:pPr>
            <a:endParaRPr lang="fr-FR" sz="1800" b="1" dirty="0">
              <a:latin typeface="Arial" panose="020B0604020202020204" pitchFamily="34" charset="0"/>
              <a:cs typeface="Arial" panose="020B0604020202020204" pitchFamily="34" charset="0"/>
            </a:endParaRPr>
          </a:p>
          <a:p>
            <a:pPr marL="0" indent="0">
              <a:buNone/>
            </a:pPr>
            <a:endParaRPr lang="fr-FR" sz="1800" b="1" dirty="0" smtClean="0">
              <a:latin typeface="Arial" panose="020B0604020202020204" pitchFamily="34" charset="0"/>
              <a:cs typeface="Arial" panose="020B0604020202020204" pitchFamily="34" charset="0"/>
            </a:endParaRPr>
          </a:p>
          <a:p>
            <a:pPr marL="0" indent="0">
              <a:buNone/>
            </a:pPr>
            <a:endParaRPr lang="fr-FR" sz="1800" b="1" dirty="0">
              <a:latin typeface="Arial" panose="020B0604020202020204" pitchFamily="34" charset="0"/>
              <a:cs typeface="Arial" panose="020B0604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809234781"/>
              </p:ext>
            </p:extLst>
          </p:nvPr>
        </p:nvGraphicFramePr>
        <p:xfrm>
          <a:off x="457200" y="2348879"/>
          <a:ext cx="8003232" cy="2952328"/>
        </p:xfrm>
        <a:graphic>
          <a:graphicData uri="http://schemas.openxmlformats.org/drawingml/2006/table">
            <a:tbl>
              <a:tblPr firstRow="1" firstCol="1" bandRow="1"/>
              <a:tblGrid>
                <a:gridCol w="4001614"/>
                <a:gridCol w="2000809"/>
                <a:gridCol w="2000809"/>
              </a:tblGrid>
              <a:tr h="366399">
                <a:tc>
                  <a:txBody>
                    <a:bodyPr/>
                    <a:lstStyle/>
                    <a:p>
                      <a:pPr>
                        <a:lnSpc>
                          <a:spcPct val="107000"/>
                        </a:lnSpc>
                        <a:spcAft>
                          <a:spcPts val="0"/>
                        </a:spcAft>
                      </a:pPr>
                      <a:r>
                        <a:rPr lang="fr-FR"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Poids de </a:t>
                      </a:r>
                      <a:r>
                        <a:rPr lang="fr-FR" sz="1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naissance (g)</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443906">
                <a:tc>
                  <a:txBody>
                    <a:bodyPr/>
                    <a:lstStyle/>
                    <a:p>
                      <a:pPr>
                        <a:lnSpc>
                          <a:spcPct val="150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1500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w="38100" cap="flat" cmpd="sng" algn="ctr">
                      <a:solidFill>
                        <a:srgbClr val="000000"/>
                      </a:solidFill>
                      <a:prstDash val="solid"/>
                      <a:round/>
                      <a:headEnd type="none" w="med" len="med"/>
                      <a:tailEnd type="none" w="med" len="med"/>
                    </a:lnT>
                    <a:lnB>
                      <a:noFill/>
                    </a:lnB>
                  </a:tcPr>
                </a:tc>
              </a:tr>
              <a:tr h="443906">
                <a:tc>
                  <a:txBody>
                    <a:bodyPr/>
                    <a:lstStyle/>
                    <a:p>
                      <a:pPr>
                        <a:lnSpc>
                          <a:spcPct val="150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1501 à 2499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r>
              <a:tr h="443906">
                <a:tc>
                  <a:txBody>
                    <a:bodyPr/>
                    <a:lstStyle/>
                    <a:p>
                      <a:pPr>
                        <a:lnSpc>
                          <a:spcPct val="150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2500 à 3499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50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133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50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32,7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r>
              <a:tr h="443906">
                <a:tc>
                  <a:txBody>
                    <a:bodyPr/>
                    <a:lstStyle/>
                    <a:p>
                      <a:pP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3500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r>
              <a:tr h="443906">
                <a:tc>
                  <a:txBody>
                    <a:bodyPr/>
                    <a:lstStyle/>
                    <a:p>
                      <a:pP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ND</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c>
                  <a:txBody>
                    <a:bodyPr/>
                    <a:lstStyle/>
                    <a:p>
                      <a:pPr algn="ct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a:noFill/>
                    </a:lnB>
                  </a:tcPr>
                </a:tc>
              </a:tr>
              <a:tr h="36639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407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b">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54115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lstStyle/>
          <a:p>
            <a:pPr>
              <a:buFont typeface="Wingdings" panose="05000000000000000000" pitchFamily="2" charset="2"/>
              <a:buChar char="v"/>
            </a:pPr>
            <a:r>
              <a:rPr lang="fr-FR" sz="1800" b="1" dirty="0">
                <a:solidFill>
                  <a:srgbClr val="C00000"/>
                </a:solidFill>
                <a:latin typeface="Arial" panose="020B0604020202020204" pitchFamily="34" charset="0"/>
                <a:cs typeface="Arial" panose="020B0604020202020204" pitchFamily="34" charset="0"/>
              </a:rPr>
              <a:t>Développement </a:t>
            </a:r>
            <a:r>
              <a:rPr lang="fr-FR" sz="1800" b="1" dirty="0" smtClean="0">
                <a:solidFill>
                  <a:srgbClr val="C00000"/>
                </a:solidFill>
                <a:latin typeface="Arial" panose="020B0604020202020204" pitchFamily="34" charset="0"/>
                <a:cs typeface="Arial" panose="020B0604020202020204" pitchFamily="34" charset="0"/>
              </a:rPr>
              <a:t>psychomoteur</a:t>
            </a:r>
            <a:endParaRPr lang="fr-FR" dirty="0">
              <a:solidFill>
                <a:srgbClr val="C00000"/>
              </a:solidFill>
            </a:endParaRPr>
          </a:p>
          <a:p>
            <a:pPr>
              <a:buFont typeface="Wingdings" panose="05000000000000000000" pitchFamily="2" charset="2"/>
              <a:buChar char="v"/>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marL="0" indent="0">
              <a:buNone/>
            </a:pPr>
            <a:r>
              <a:rPr lang="fr-FR" sz="1600" b="1" dirty="0">
                <a:latin typeface="Arial" panose="020B0604020202020204" pitchFamily="34" charset="0"/>
                <a:cs typeface="Arial" panose="020B0604020202020204" pitchFamily="34" charset="0"/>
              </a:rPr>
              <a:t>Figure 6 : répartition des patients selon le développement psychomoteur</a:t>
            </a:r>
          </a:p>
          <a:p>
            <a:pPr marL="0" indent="0">
              <a:buNone/>
            </a:pPr>
            <a:endParaRPr lang="fr-FR" sz="1800" dirty="0">
              <a:solidFill>
                <a:schemeClr val="tx2">
                  <a:lumMod val="60000"/>
                  <a:lumOff val="40000"/>
                </a:schemeClr>
              </a:solidFill>
              <a:latin typeface="Arial" panose="020B0604020202020204" pitchFamily="34" charset="0"/>
              <a:cs typeface="Arial" panose="020B0604020202020204" pitchFamily="34" charset="0"/>
            </a:endParaRPr>
          </a:p>
        </p:txBody>
      </p:sp>
      <p:graphicFrame>
        <p:nvGraphicFramePr>
          <p:cNvPr id="4" name="Graphique 3"/>
          <p:cNvGraphicFramePr/>
          <p:nvPr>
            <p:extLst>
              <p:ext uri="{D42A27DB-BD31-4B8C-83A1-F6EECF244321}">
                <p14:modId xmlns:p14="http://schemas.microsoft.com/office/powerpoint/2010/main" val="959191221"/>
              </p:ext>
            </p:extLst>
          </p:nvPr>
        </p:nvGraphicFramePr>
        <p:xfrm>
          <a:off x="971600" y="1916832"/>
          <a:ext cx="6840760" cy="34164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37034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sz="1800" b="1" dirty="0" smtClean="0">
                <a:solidFill>
                  <a:schemeClr val="tx2">
                    <a:lumMod val="60000"/>
                    <a:lumOff val="40000"/>
                  </a:schemeClr>
                </a:solidFill>
                <a:latin typeface="Arial" panose="020B0604020202020204" pitchFamily="34" charset="0"/>
                <a:cs typeface="Arial" panose="020B0604020202020204" pitchFamily="34" charset="0"/>
              </a:rPr>
              <a:t>6- Antécédents </a:t>
            </a:r>
            <a:r>
              <a:rPr lang="fr-FR" sz="1800" b="1" dirty="0">
                <a:solidFill>
                  <a:schemeClr val="tx2">
                    <a:lumMod val="60000"/>
                    <a:lumOff val="40000"/>
                  </a:schemeClr>
                </a:solidFill>
                <a:latin typeface="Arial" panose="020B0604020202020204" pitchFamily="34" charset="0"/>
                <a:cs typeface="Arial" panose="020B0604020202020204" pitchFamily="34" charset="0"/>
              </a:rPr>
              <a:t>familiaux</a:t>
            </a: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r>
              <a:rPr lang="fr-FR" sz="1800" b="1" dirty="0" smtClean="0">
                <a:solidFill>
                  <a:srgbClr val="C00000"/>
                </a:solidFill>
                <a:latin typeface="Arial" panose="020B0604020202020204" pitchFamily="34" charset="0"/>
                <a:cs typeface="Arial" panose="020B0604020202020204" pitchFamily="34" charset="0"/>
              </a:rPr>
              <a:t>Répartition </a:t>
            </a:r>
            <a:r>
              <a:rPr lang="fr-FR" sz="1800" b="1" dirty="0">
                <a:solidFill>
                  <a:srgbClr val="C00000"/>
                </a:solidFill>
                <a:latin typeface="Arial" panose="020B0604020202020204" pitchFamily="34" charset="0"/>
                <a:cs typeface="Arial" panose="020B0604020202020204" pitchFamily="34" charset="0"/>
              </a:rPr>
              <a:t>selon l’âge maternel</a:t>
            </a: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600" b="1" dirty="0" smtClean="0">
              <a:latin typeface="Arial" panose="020B0604020202020204" pitchFamily="34" charset="0"/>
              <a:cs typeface="Arial" panose="020B0604020202020204" pitchFamily="34" charset="0"/>
            </a:endParaRPr>
          </a:p>
          <a:p>
            <a:pPr marL="0" indent="0">
              <a:buNone/>
            </a:pPr>
            <a:endParaRPr lang="fr-FR" sz="1600" b="1" dirty="0">
              <a:latin typeface="Arial" panose="020B0604020202020204" pitchFamily="34" charset="0"/>
              <a:cs typeface="Arial" panose="020B0604020202020204" pitchFamily="34" charset="0"/>
            </a:endParaRPr>
          </a:p>
          <a:p>
            <a:pPr marL="0" indent="0">
              <a:buNone/>
            </a:pPr>
            <a:r>
              <a:rPr lang="fr-FR" sz="1600" b="1" dirty="0" smtClean="0">
                <a:latin typeface="Arial" panose="020B0604020202020204" pitchFamily="34" charset="0"/>
                <a:cs typeface="Arial" panose="020B0604020202020204" pitchFamily="34" charset="0"/>
              </a:rPr>
              <a:t>Figure 7</a:t>
            </a:r>
            <a:r>
              <a:rPr lang="fr-FR" sz="1600" b="1" dirty="0">
                <a:latin typeface="Arial" panose="020B0604020202020204" pitchFamily="34" charset="0"/>
                <a:cs typeface="Arial" panose="020B0604020202020204" pitchFamily="34" charset="0"/>
              </a:rPr>
              <a:t> : répartition des mères selon la tranche d’âge</a:t>
            </a:r>
          </a:p>
        </p:txBody>
      </p:sp>
      <p:graphicFrame>
        <p:nvGraphicFramePr>
          <p:cNvPr id="4" name="Graphique 3"/>
          <p:cNvGraphicFramePr/>
          <p:nvPr>
            <p:extLst>
              <p:ext uri="{D42A27DB-BD31-4B8C-83A1-F6EECF244321}">
                <p14:modId xmlns:p14="http://schemas.microsoft.com/office/powerpoint/2010/main" val="3370742571"/>
              </p:ext>
            </p:extLst>
          </p:nvPr>
        </p:nvGraphicFramePr>
        <p:xfrm>
          <a:off x="755576" y="2276872"/>
          <a:ext cx="6696744" cy="33123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44502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normAutofit fontScale="92500" lnSpcReduction="20000"/>
          </a:bodyPr>
          <a:lstStyle/>
          <a:p>
            <a:pPr>
              <a:lnSpc>
                <a:spcPct val="107000"/>
              </a:lnSpc>
              <a:spcAft>
                <a:spcPts val="800"/>
              </a:spcAft>
              <a:buFont typeface="Wingdings" panose="05000000000000000000" pitchFamily="2" charset="2"/>
              <a:buChar char="v"/>
            </a:pPr>
            <a:r>
              <a:rPr lang="fr-FR" sz="2100" b="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Infection </a:t>
            </a:r>
            <a:r>
              <a:rPr lang="fr-FR" sz="21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respiratoire à répétition </a:t>
            </a:r>
            <a:endParaRPr lang="fr-FR" sz="1600" b="1" dirty="0">
              <a:solidFill>
                <a:srgbClr val="C00000"/>
              </a:solidFill>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p>
          <a:p>
            <a:pPr marL="0" indent="0">
              <a:lnSpc>
                <a:spcPct val="107000"/>
              </a:lnSpc>
              <a:spcAft>
                <a:spcPts val="800"/>
              </a:spcAft>
              <a:buNone/>
            </a:pPr>
            <a:endParaRPr lang="fr-FR" sz="1800" b="1" dirty="0" smtClean="0">
              <a:latin typeface="Arial" panose="020B0604020202020204" pitchFamily="34" charset="0"/>
              <a:cs typeface="Arial" panose="020B0604020202020204" pitchFamily="34" charset="0"/>
            </a:endParaRPr>
          </a:p>
          <a:p>
            <a:pPr marL="0" indent="0">
              <a:lnSpc>
                <a:spcPct val="107000"/>
              </a:lnSpc>
              <a:spcAft>
                <a:spcPts val="800"/>
              </a:spcAft>
              <a:buNone/>
            </a:pPr>
            <a:endParaRPr lang="fr-FR" sz="1800" b="1" dirty="0">
              <a:latin typeface="Arial" panose="020B0604020202020204" pitchFamily="34" charset="0"/>
              <a:cs typeface="Arial" panose="020B0604020202020204" pitchFamily="34" charset="0"/>
            </a:endParaRPr>
          </a:p>
          <a:p>
            <a:pPr marL="0" indent="0">
              <a:lnSpc>
                <a:spcPct val="107000"/>
              </a:lnSpc>
              <a:spcAft>
                <a:spcPts val="800"/>
              </a:spcAft>
              <a:buNone/>
            </a:pPr>
            <a:r>
              <a:rPr lang="fr-FR" sz="1800" b="1" dirty="0" smtClean="0">
                <a:latin typeface="Arial" panose="020B0604020202020204" pitchFamily="34" charset="0"/>
                <a:cs typeface="Arial" panose="020B0604020202020204" pitchFamily="34" charset="0"/>
              </a:rPr>
              <a:t>Figure</a:t>
            </a:r>
            <a:r>
              <a:rPr lang="fr-FR" sz="1800" b="1" dirty="0">
                <a:latin typeface="Arial" panose="020B0604020202020204" pitchFamily="34" charset="0"/>
                <a:cs typeface="Arial" panose="020B0604020202020204" pitchFamily="34" charset="0"/>
              </a:rPr>
              <a:t> </a:t>
            </a:r>
            <a:r>
              <a:rPr lang="fr-FR" sz="1800" b="1" dirty="0" smtClean="0">
                <a:latin typeface="Arial" panose="020B0604020202020204" pitchFamily="34" charset="0"/>
                <a:cs typeface="Arial" panose="020B0604020202020204" pitchFamily="34" charset="0"/>
              </a:rPr>
              <a:t>8:</a:t>
            </a:r>
            <a:r>
              <a:rPr lang="fr-FR" sz="18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sz="1800" b="1" dirty="0">
                <a:latin typeface="Times New Roman" panose="02020603050405020304" pitchFamily="18" charset="0"/>
                <a:ea typeface="Calibri" panose="020F0502020204030204" pitchFamily="34" charset="0"/>
                <a:cs typeface="Times New Roman" panose="02020603050405020304" pitchFamily="18" charset="0"/>
              </a:rPr>
              <a:t>répartition des patients selon la notion d’infection à répétition </a:t>
            </a:r>
            <a:endParaRPr lang="fr-FR" sz="1400" b="1" dirty="0">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fr-FR" sz="1400" dirty="0">
              <a:latin typeface="Arial" panose="020B0604020202020204" pitchFamily="34" charset="0"/>
              <a:ea typeface="Calibri" panose="020F0502020204030204" pitchFamily="34" charset="0"/>
              <a:cs typeface="Times New Roman" panose="02020603050405020304" pitchFamily="18"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p:txBody>
      </p:sp>
      <p:graphicFrame>
        <p:nvGraphicFramePr>
          <p:cNvPr id="5" name="Graphique 4"/>
          <p:cNvGraphicFramePr/>
          <p:nvPr>
            <p:extLst>
              <p:ext uri="{D42A27DB-BD31-4B8C-83A1-F6EECF244321}">
                <p14:modId xmlns:p14="http://schemas.microsoft.com/office/powerpoint/2010/main" val="3068223961"/>
              </p:ext>
            </p:extLst>
          </p:nvPr>
        </p:nvGraphicFramePr>
        <p:xfrm>
          <a:off x="1403648" y="1988840"/>
          <a:ext cx="5486400"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99476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chemeClr val="tx2"/>
                </a:solidFill>
                <a:latin typeface="Arial Black" pitchFamily="34" charset="0"/>
              </a:rPr>
              <a:t>INTRODUCTION </a:t>
            </a:r>
            <a:endParaRPr lang="fr-FR" sz="3200" b="1" dirty="0">
              <a:solidFill>
                <a:schemeClr val="tx2"/>
              </a:solidFill>
              <a:latin typeface="Arial Black" pitchFamily="34" charset="0"/>
            </a:endParaRPr>
          </a:p>
        </p:txBody>
      </p:sp>
      <p:sp>
        <p:nvSpPr>
          <p:cNvPr id="3" name="Espace réservé du contenu 2"/>
          <p:cNvSpPr>
            <a:spLocks noGrp="1"/>
          </p:cNvSpPr>
          <p:nvPr>
            <p:ph idx="1"/>
          </p:nvPr>
        </p:nvSpPr>
        <p:spPr>
          <a:xfrm>
            <a:off x="467544" y="1556792"/>
            <a:ext cx="8229600" cy="5112568"/>
          </a:xfrm>
        </p:spPr>
        <p:txBody>
          <a:bodyPr>
            <a:normAutofit/>
          </a:bodyPr>
          <a:lstStyle/>
          <a:p>
            <a:pPr>
              <a:buFont typeface="Wingdings" pitchFamily="2" charset="2"/>
              <a:buChar char="v"/>
            </a:pPr>
            <a:r>
              <a:rPr lang="fr-FR" dirty="0" smtClean="0"/>
              <a:t> </a:t>
            </a:r>
            <a:r>
              <a:rPr lang="fr-FR" sz="2800" dirty="0">
                <a:latin typeface="Times New Roman" panose="02020603050405020304" pitchFamily="18" charset="0"/>
                <a:cs typeface="Times New Roman" panose="02020603050405020304" pitchFamily="18" charset="0"/>
              </a:rPr>
              <a:t>Les </a:t>
            </a:r>
            <a:r>
              <a:rPr lang="fr-FR" sz="2800" dirty="0" smtClean="0">
                <a:latin typeface="Times New Roman" panose="02020603050405020304" pitchFamily="18" charset="0"/>
                <a:cs typeface="Times New Roman" panose="02020603050405020304" pitchFamily="18" charset="0"/>
              </a:rPr>
              <a:t>CC              anomalies </a:t>
            </a:r>
            <a:r>
              <a:rPr lang="fr-FR" sz="2800" dirty="0">
                <a:latin typeface="Times New Roman" panose="02020603050405020304" pitchFamily="18" charset="0"/>
                <a:cs typeface="Times New Roman" panose="02020603050405020304" pitchFamily="18" charset="0"/>
              </a:rPr>
              <a:t>cardiaques </a:t>
            </a:r>
            <a:r>
              <a:rPr lang="fr-FR" sz="2800" dirty="0" smtClean="0">
                <a:latin typeface="Times New Roman" panose="02020603050405020304" pitchFamily="18" charset="0"/>
                <a:cs typeface="Times New Roman" panose="02020603050405020304" pitchFamily="18" charset="0"/>
              </a:rPr>
              <a:t>de </a:t>
            </a:r>
            <a:r>
              <a:rPr lang="fr-FR" sz="2800" dirty="0">
                <a:latin typeface="Times New Roman" panose="02020603050405020304" pitchFamily="18" charset="0"/>
                <a:cs typeface="Times New Roman" panose="02020603050405020304" pitchFamily="18" charset="0"/>
              </a:rPr>
              <a:t>la formation du cœur pendant la vie </a:t>
            </a:r>
            <a:r>
              <a:rPr lang="fr-FR" sz="2800" dirty="0" smtClean="0">
                <a:latin typeface="Times New Roman" panose="02020603050405020304" pitchFamily="18" charset="0"/>
                <a:cs typeface="Times New Roman" panose="02020603050405020304" pitchFamily="18" charset="0"/>
              </a:rPr>
              <a:t>intra-utérine</a:t>
            </a:r>
          </a:p>
          <a:p>
            <a:pPr marL="0" indent="0">
              <a:buNone/>
            </a:pPr>
            <a:endParaRPr lang="fr-FR" sz="2800" dirty="0" smtClean="0">
              <a:latin typeface="Times New Roman" panose="02020603050405020304" pitchFamily="18" charset="0"/>
              <a:cs typeface="Times New Roman" panose="02020603050405020304" pitchFamily="18" charset="0"/>
            </a:endParaRPr>
          </a:p>
          <a:p>
            <a:pPr>
              <a:buFont typeface="Wingdings" pitchFamily="2" charset="2"/>
              <a:buChar char="v"/>
            </a:pPr>
            <a:r>
              <a:rPr lang="fr-FR" sz="2800" dirty="0" smtClean="0">
                <a:latin typeface="Times New Roman" panose="02020603050405020304" pitchFamily="18" charset="0"/>
                <a:cs typeface="Times New Roman" panose="02020603050405020304" pitchFamily="18" charset="0"/>
              </a:rPr>
              <a:t>Ces </a:t>
            </a:r>
            <a:r>
              <a:rPr lang="fr-FR" sz="2800" dirty="0">
                <a:latin typeface="Times New Roman" panose="02020603050405020304" pitchFamily="18" charset="0"/>
                <a:cs typeface="Times New Roman" panose="02020603050405020304" pitchFamily="18" charset="0"/>
              </a:rPr>
              <a:t>affections </a:t>
            </a:r>
            <a:r>
              <a:rPr lang="fr-FR" sz="2800" dirty="0" smtClean="0">
                <a:latin typeface="Times New Roman" panose="02020603050405020304" pitchFamily="18" charset="0"/>
                <a:cs typeface="Times New Roman" panose="02020603050405020304" pitchFamily="18" charset="0"/>
              </a:rPr>
              <a:t>          des </a:t>
            </a:r>
            <a:r>
              <a:rPr lang="fr-FR" sz="2800" dirty="0">
                <a:latin typeface="Times New Roman" panose="02020603050405020304" pitchFamily="18" charset="0"/>
                <a:cs typeface="Times New Roman" panose="02020603050405020304" pitchFamily="18" charset="0"/>
              </a:rPr>
              <a:t>malformations du cœur et/ou des vaisseaux présents à la naissance en rapport avec une anomalie du développement</a:t>
            </a:r>
            <a:r>
              <a:rPr lang="fr-FR" sz="2800" dirty="0" smtClean="0">
                <a:latin typeface="Times New Roman" panose="02020603050405020304" pitchFamily="18" charset="0"/>
                <a:cs typeface="Times New Roman" panose="02020603050405020304" pitchFamily="18" charset="0"/>
              </a:rPr>
              <a:t>.</a:t>
            </a:r>
          </a:p>
          <a:p>
            <a:pPr marL="0" indent="0">
              <a:buNone/>
            </a:pPr>
            <a:endParaRPr lang="fr-FR" sz="2800" dirty="0" smtClean="0">
              <a:latin typeface="Times New Roman" panose="02020603050405020304" pitchFamily="18" charset="0"/>
              <a:cs typeface="Times New Roman" panose="02020603050405020304" pitchFamily="18" charset="0"/>
            </a:endParaRPr>
          </a:p>
          <a:p>
            <a:pPr>
              <a:buFont typeface="Wingdings" pitchFamily="2" charset="2"/>
              <a:buChar char="v"/>
            </a:pPr>
            <a:r>
              <a:rPr lang="fr-FR" sz="2800" dirty="0">
                <a:latin typeface="Times New Roman" panose="02020603050405020304" pitchFamily="18" charset="0"/>
                <a:cs typeface="Times New Roman" panose="02020603050405020304" pitchFamily="18" charset="0"/>
              </a:rPr>
              <a:t> les malformations liées à la persistance anormale après la naissance </a:t>
            </a:r>
            <a:r>
              <a:rPr lang="fr-FR" sz="2800" dirty="0" smtClean="0">
                <a:latin typeface="Times New Roman" panose="02020603050405020304" pitchFamily="18" charset="0"/>
                <a:cs typeface="Times New Roman" panose="02020603050405020304" pitchFamily="18" charset="0"/>
              </a:rPr>
              <a:t>de </a:t>
            </a:r>
            <a:r>
              <a:rPr lang="fr-FR" sz="2800" dirty="0">
                <a:latin typeface="Times New Roman" panose="02020603050405020304" pitchFamily="18" charset="0"/>
                <a:cs typeface="Times New Roman" panose="02020603050405020304" pitchFamily="18" charset="0"/>
              </a:rPr>
              <a:t>structures </a:t>
            </a:r>
            <a:r>
              <a:rPr lang="fr-FR" sz="2800" dirty="0" smtClean="0">
                <a:latin typeface="Times New Roman" panose="02020603050405020304" pitchFamily="18" charset="0"/>
                <a:cs typeface="Times New Roman" panose="02020603050405020304" pitchFamily="18" charset="0"/>
              </a:rPr>
              <a:t>présentes</a:t>
            </a:r>
          </a:p>
          <a:p>
            <a:pPr marL="0" indent="0">
              <a:buNone/>
            </a:pP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uniquement au cours de la vie fœtale.</a:t>
            </a:r>
          </a:p>
        </p:txBody>
      </p:sp>
      <p:sp>
        <p:nvSpPr>
          <p:cNvPr id="5" name="Flèche droite 4"/>
          <p:cNvSpPr/>
          <p:nvPr/>
        </p:nvSpPr>
        <p:spPr>
          <a:xfrm flipV="1">
            <a:off x="2339752" y="1772816"/>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2987824" y="3212976"/>
            <a:ext cx="792088" cy="2617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courbée vers la gauche 7"/>
          <p:cNvSpPr/>
          <p:nvPr/>
        </p:nvSpPr>
        <p:spPr>
          <a:xfrm>
            <a:off x="7812360" y="4221088"/>
            <a:ext cx="504056" cy="208823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31807505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normAutofit lnSpcReduction="10000"/>
          </a:bodyPr>
          <a:lstStyle/>
          <a:p>
            <a:pPr>
              <a:buFont typeface="Wingdings" panose="05000000000000000000" pitchFamily="2" charset="2"/>
              <a:buChar char="v"/>
            </a:pPr>
            <a:r>
              <a:rPr lang="fr-FR" sz="1800" b="1" dirty="0">
                <a:solidFill>
                  <a:srgbClr val="C00000"/>
                </a:solidFill>
                <a:latin typeface="Arial" panose="020B0604020202020204" pitchFamily="34" charset="0"/>
                <a:cs typeface="Arial" panose="020B0604020202020204" pitchFamily="34" charset="0"/>
              </a:rPr>
              <a:t>Répartition </a:t>
            </a:r>
            <a:r>
              <a:rPr lang="fr-FR" sz="1800" b="1" dirty="0" smtClean="0">
                <a:solidFill>
                  <a:srgbClr val="C00000"/>
                </a:solidFill>
                <a:latin typeface="Arial" panose="020B0604020202020204" pitchFamily="34" charset="0"/>
                <a:cs typeface="Arial" panose="020B0604020202020204" pitchFamily="34" charset="0"/>
              </a:rPr>
              <a:t>selon </a:t>
            </a:r>
            <a:r>
              <a:rPr lang="fr-FR" sz="1800" b="1" dirty="0">
                <a:solidFill>
                  <a:srgbClr val="C00000"/>
                </a:solidFill>
                <a:latin typeface="Arial" panose="020B0604020202020204" pitchFamily="34" charset="0"/>
                <a:cs typeface="Arial" panose="020B0604020202020204" pitchFamily="34" charset="0"/>
              </a:rPr>
              <a:t>la consanguinité entre les </a:t>
            </a:r>
            <a:r>
              <a:rPr lang="fr-FR" sz="1800" b="1" dirty="0" smtClean="0">
                <a:solidFill>
                  <a:srgbClr val="C00000"/>
                </a:solidFill>
                <a:latin typeface="Arial" panose="020B0604020202020204" pitchFamily="34" charset="0"/>
                <a:cs typeface="Arial" panose="020B0604020202020204" pitchFamily="34" charset="0"/>
              </a:rPr>
              <a:t>parents</a:t>
            </a: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endParaRPr lang="fr-FR" sz="1800" b="1" dirty="0" smtClean="0">
              <a:solidFill>
                <a:srgbClr val="C00000"/>
              </a:solidFill>
              <a:latin typeface="Arial" panose="020B0604020202020204" pitchFamily="34" charset="0"/>
              <a:cs typeface="Arial" panose="020B0604020202020204" pitchFamily="34" charset="0"/>
            </a:endParaRPr>
          </a:p>
          <a:p>
            <a:pPr marL="0" indent="0">
              <a:buNone/>
            </a:pPr>
            <a:r>
              <a:rPr lang="fr-FR" sz="1800" b="1" dirty="0">
                <a:latin typeface="Arial" panose="020B0604020202020204" pitchFamily="34" charset="0"/>
                <a:cs typeface="Arial" panose="020B0604020202020204" pitchFamily="34" charset="0"/>
              </a:rPr>
              <a:t>Figure 9</a:t>
            </a:r>
            <a:r>
              <a:rPr lang="fr-FR" sz="1800" b="1" dirty="0" smtClean="0">
                <a:latin typeface="Arial" panose="020B0604020202020204" pitchFamily="34" charset="0"/>
                <a:cs typeface="Arial" panose="020B0604020202020204" pitchFamily="34" charset="0"/>
              </a:rPr>
              <a:t>: </a:t>
            </a:r>
            <a:r>
              <a:rPr lang="fr-FR" sz="1800" b="1" dirty="0">
                <a:latin typeface="Arial" panose="020B0604020202020204" pitchFamily="34" charset="0"/>
                <a:cs typeface="Arial" panose="020B0604020202020204" pitchFamily="34" charset="0"/>
              </a:rPr>
              <a:t>répartition des patients selon la notion de consanguinité </a:t>
            </a:r>
            <a:br>
              <a:rPr lang="fr-FR" sz="1800" b="1" dirty="0">
                <a:latin typeface="Arial" panose="020B0604020202020204" pitchFamily="34" charset="0"/>
                <a:cs typeface="Arial" panose="020B0604020202020204" pitchFamily="34" charset="0"/>
              </a:rPr>
            </a:br>
            <a:endParaRPr lang="fr-FR" sz="1800" b="1" dirty="0">
              <a:solidFill>
                <a:srgbClr val="C00000"/>
              </a:solidFill>
              <a:latin typeface="Arial" panose="020B0604020202020204" pitchFamily="34" charset="0"/>
              <a:cs typeface="Arial" panose="020B0604020202020204" pitchFamily="34" charset="0"/>
            </a:endParaRPr>
          </a:p>
          <a:p>
            <a:pPr marL="0" indent="0">
              <a:buNone/>
            </a:pPr>
            <a:endParaRPr lang="fr-FR" sz="1800" dirty="0">
              <a:solidFill>
                <a:srgbClr val="C00000"/>
              </a:solidFill>
              <a:latin typeface="Arial" panose="020B0604020202020204" pitchFamily="34" charset="0"/>
              <a:cs typeface="Arial" panose="020B0604020202020204" pitchFamily="34" charset="0"/>
            </a:endParaRPr>
          </a:p>
        </p:txBody>
      </p:sp>
      <p:graphicFrame>
        <p:nvGraphicFramePr>
          <p:cNvPr id="4" name="Graphique 3"/>
          <p:cNvGraphicFramePr/>
          <p:nvPr>
            <p:extLst>
              <p:ext uri="{D42A27DB-BD31-4B8C-83A1-F6EECF244321}">
                <p14:modId xmlns:p14="http://schemas.microsoft.com/office/powerpoint/2010/main" val="821800769"/>
              </p:ext>
            </p:extLst>
          </p:nvPr>
        </p:nvGraphicFramePr>
        <p:xfrm>
          <a:off x="755576" y="1916832"/>
          <a:ext cx="6912768" cy="3560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352304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2"/>
                </a:solidFill>
                <a:latin typeface="Arial Black" pitchFamily="34" charset="0"/>
              </a:rPr>
              <a:t>Résultats </a:t>
            </a:r>
            <a:endParaRPr lang="fr-FR" dirty="0">
              <a:solidFill>
                <a:schemeClr val="tx2"/>
              </a:solidFill>
              <a:latin typeface="Arial Black" pitchFamily="34" charset="0"/>
            </a:endParaRPr>
          </a:p>
        </p:txBody>
      </p:sp>
      <p:sp>
        <p:nvSpPr>
          <p:cNvPr id="3" name="Espace réservé du contenu 2"/>
          <p:cNvSpPr>
            <a:spLocks noGrp="1"/>
          </p:cNvSpPr>
          <p:nvPr>
            <p:ph idx="1"/>
          </p:nvPr>
        </p:nvSpPr>
        <p:spPr>
          <a:xfrm>
            <a:off x="457200" y="1600200"/>
            <a:ext cx="8147248" cy="4925144"/>
          </a:xfrm>
        </p:spPr>
        <p:txBody>
          <a:bodyPr>
            <a:normAutofit fontScale="92500" lnSpcReduction="10000"/>
          </a:bodyPr>
          <a:lstStyle/>
          <a:p>
            <a:pPr marL="0" indent="0">
              <a:buNone/>
            </a:pPr>
            <a:r>
              <a:rPr lang="fr-FR" sz="2000" dirty="0" smtClean="0">
                <a:latin typeface="Arial Black" pitchFamily="34" charset="0"/>
              </a:rPr>
              <a:t>                       </a:t>
            </a:r>
            <a:r>
              <a:rPr lang="fr-FR" sz="2000" dirty="0" smtClean="0">
                <a:solidFill>
                  <a:schemeClr val="accent3">
                    <a:lumMod val="50000"/>
                  </a:schemeClr>
                </a:solidFill>
                <a:latin typeface="Arial Black" pitchFamily="34" charset="0"/>
              </a:rPr>
              <a:t>II-ASPECT CLINIQUE</a:t>
            </a:r>
          </a:p>
          <a:p>
            <a:pPr marL="0" indent="0">
              <a:buNone/>
            </a:pPr>
            <a:r>
              <a:rPr lang="fr-FR" sz="2000" b="1" dirty="0" smtClean="0">
                <a:solidFill>
                  <a:schemeClr val="tx2">
                    <a:lumMod val="60000"/>
                    <a:lumOff val="40000"/>
                  </a:schemeClr>
                </a:solidFill>
                <a:latin typeface="Arial" panose="020B0604020202020204" pitchFamily="34" charset="0"/>
                <a:cs typeface="Arial" panose="020B0604020202020204" pitchFamily="34" charset="0"/>
              </a:rPr>
              <a:t>1- Circonstances </a:t>
            </a:r>
            <a:r>
              <a:rPr lang="fr-FR" sz="2000" b="1" dirty="0">
                <a:solidFill>
                  <a:schemeClr val="tx2">
                    <a:lumMod val="60000"/>
                    <a:lumOff val="40000"/>
                  </a:schemeClr>
                </a:solidFill>
                <a:latin typeface="Arial" panose="020B0604020202020204" pitchFamily="34" charset="0"/>
                <a:cs typeface="Arial" panose="020B0604020202020204" pitchFamily="34" charset="0"/>
              </a:rPr>
              <a:t>de découverte</a:t>
            </a:r>
            <a:endParaRPr lang="fr-FR" sz="2000" dirty="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r>
              <a:rPr lang="fr-FR" sz="2000" b="1" dirty="0" smtClean="0">
                <a:solidFill>
                  <a:srgbClr val="C00000"/>
                </a:solidFill>
                <a:latin typeface="Arial" panose="020B0604020202020204" pitchFamily="34" charset="0"/>
                <a:cs typeface="Arial" panose="020B0604020202020204" pitchFamily="34" charset="0"/>
              </a:rPr>
              <a:t>Age </a:t>
            </a:r>
            <a:r>
              <a:rPr lang="fr-FR" sz="2000" b="1" dirty="0">
                <a:solidFill>
                  <a:srgbClr val="C00000"/>
                </a:solidFill>
                <a:latin typeface="Arial" panose="020B0604020202020204" pitchFamily="34" charset="0"/>
                <a:cs typeface="Arial" panose="020B0604020202020204" pitchFamily="34" charset="0"/>
              </a:rPr>
              <a:t>d’apparition des symptômes</a:t>
            </a:r>
            <a:endParaRPr lang="fr-FR" sz="2000" dirty="0">
              <a:solidFill>
                <a:srgbClr val="C00000"/>
              </a:solidFill>
              <a:latin typeface="Arial" panose="020B0604020202020204" pitchFamily="34" charset="0"/>
              <a:cs typeface="Arial" panose="020B0604020202020204" pitchFamily="34" charset="0"/>
            </a:endParaRPr>
          </a:p>
          <a:p>
            <a:pPr marL="0" indent="0">
              <a:buNone/>
            </a:pPr>
            <a:endParaRPr lang="fr-FR" sz="2000" dirty="0" smtClean="0">
              <a:solidFill>
                <a:schemeClr val="tx2"/>
              </a:solidFill>
              <a:latin typeface="Arial Black" pitchFamily="34" charset="0"/>
            </a:endParaRPr>
          </a:p>
          <a:p>
            <a:pPr marL="0" indent="0">
              <a:buNone/>
            </a:pPr>
            <a:endParaRPr lang="fr-FR" sz="2000" dirty="0">
              <a:solidFill>
                <a:schemeClr val="tx2"/>
              </a:solidFill>
              <a:latin typeface="Arial Black" pitchFamily="34" charset="0"/>
            </a:endParaRPr>
          </a:p>
          <a:p>
            <a:pPr marL="0" indent="0">
              <a:buNone/>
            </a:pPr>
            <a:endParaRPr lang="fr-FR" sz="2000" dirty="0" smtClean="0">
              <a:solidFill>
                <a:schemeClr val="tx2"/>
              </a:solidFill>
              <a:latin typeface="Arial Black" pitchFamily="34" charset="0"/>
            </a:endParaRPr>
          </a:p>
          <a:p>
            <a:pPr marL="0" indent="0">
              <a:buNone/>
            </a:pPr>
            <a:endParaRPr lang="fr-FR" sz="2000" dirty="0">
              <a:solidFill>
                <a:schemeClr val="tx2"/>
              </a:solidFill>
              <a:latin typeface="Arial Black" pitchFamily="34" charset="0"/>
            </a:endParaRPr>
          </a:p>
          <a:p>
            <a:pPr marL="0" indent="0">
              <a:buNone/>
            </a:pPr>
            <a:endParaRPr lang="fr-FR" sz="2000" dirty="0" smtClean="0">
              <a:solidFill>
                <a:schemeClr val="tx2"/>
              </a:solidFill>
              <a:latin typeface="Arial Black" pitchFamily="34" charset="0"/>
            </a:endParaRPr>
          </a:p>
          <a:p>
            <a:pPr marL="0" indent="0">
              <a:buNone/>
            </a:pPr>
            <a:endParaRPr lang="fr-FR" sz="2000" dirty="0">
              <a:solidFill>
                <a:schemeClr val="tx2"/>
              </a:solidFill>
              <a:latin typeface="Arial Black" pitchFamily="34" charset="0"/>
            </a:endParaRPr>
          </a:p>
          <a:p>
            <a:pPr marL="0" indent="0">
              <a:buNone/>
            </a:pPr>
            <a:endParaRPr lang="fr-FR" sz="2000" dirty="0" smtClean="0">
              <a:solidFill>
                <a:schemeClr val="tx2"/>
              </a:solidFill>
              <a:latin typeface="Arial Black" pitchFamily="34" charset="0"/>
            </a:endParaRPr>
          </a:p>
          <a:p>
            <a:pPr marL="0" indent="0">
              <a:buNone/>
            </a:pPr>
            <a:endParaRPr lang="fr-FR" sz="2000" dirty="0">
              <a:solidFill>
                <a:schemeClr val="tx2"/>
              </a:solidFill>
              <a:latin typeface="Arial Black" pitchFamily="34" charset="0"/>
            </a:endParaRPr>
          </a:p>
          <a:p>
            <a:pPr marL="0" indent="0">
              <a:buNone/>
            </a:pPr>
            <a:endParaRPr lang="fr-FR" sz="2000" dirty="0" smtClean="0">
              <a:solidFill>
                <a:schemeClr val="tx2"/>
              </a:solidFill>
              <a:latin typeface="Arial Black" pitchFamily="34" charset="0"/>
            </a:endParaRPr>
          </a:p>
          <a:p>
            <a:pPr marL="0" indent="0" algn="just">
              <a:lnSpc>
                <a:spcPct val="115000"/>
              </a:lnSpc>
              <a:spcAft>
                <a:spcPts val="1000"/>
              </a:spcAft>
              <a:buNone/>
            </a:pPr>
            <a:endParaRPr lang="fr-FR" sz="2000" b="1" dirty="0" smtClean="0"/>
          </a:p>
          <a:p>
            <a:pPr marL="0" indent="0" algn="just">
              <a:lnSpc>
                <a:spcPct val="115000"/>
              </a:lnSpc>
              <a:spcAft>
                <a:spcPts val="1000"/>
              </a:spcAft>
              <a:buNone/>
            </a:pPr>
            <a:r>
              <a:rPr lang="fr-FR" sz="1900" b="1" dirty="0" smtClean="0">
                <a:latin typeface="Arial" panose="020B0604020202020204" pitchFamily="34" charset="0"/>
                <a:cs typeface="Arial" panose="020B0604020202020204" pitchFamily="34" charset="0"/>
              </a:rPr>
              <a:t>Figure</a:t>
            </a:r>
            <a:r>
              <a:rPr lang="fr-FR" sz="1900" b="1" dirty="0">
                <a:latin typeface="Arial" panose="020B0604020202020204" pitchFamily="34" charset="0"/>
                <a:cs typeface="Arial" panose="020B0604020202020204" pitchFamily="34" charset="0"/>
              </a:rPr>
              <a:t> : répartition des patients selon l’âge d’apparition des </a:t>
            </a:r>
            <a:r>
              <a:rPr lang="fr-FR" sz="1900" b="1" dirty="0" smtClean="0">
                <a:latin typeface="Arial" panose="020B0604020202020204" pitchFamily="34" charset="0"/>
                <a:cs typeface="Arial" panose="020B0604020202020204" pitchFamily="34" charset="0"/>
              </a:rPr>
              <a:t>symptômes</a:t>
            </a:r>
            <a:endParaRPr lang="fr-FR" sz="1900" b="1" u="heavy" dirty="0" smtClean="0">
              <a:latin typeface="Arial" panose="020B0604020202020204" pitchFamily="34" charset="0"/>
              <a:ea typeface="Calibri"/>
              <a:cs typeface="Arial" panose="020B0604020202020204" pitchFamily="34" charset="0"/>
            </a:endParaRPr>
          </a:p>
          <a:p>
            <a:pPr marL="0" indent="0" algn="just">
              <a:lnSpc>
                <a:spcPct val="115000"/>
              </a:lnSpc>
              <a:spcAft>
                <a:spcPts val="1000"/>
              </a:spcAft>
              <a:buNone/>
            </a:pPr>
            <a:endParaRPr lang="fr-FR" sz="1900" b="1" dirty="0" smtClean="0">
              <a:latin typeface="Arial" pitchFamily="34" charset="0"/>
              <a:ea typeface="Calibri"/>
              <a:cs typeface="Arial" pitchFamily="34" charset="0"/>
            </a:endParaRPr>
          </a:p>
          <a:p>
            <a:pPr marL="0" indent="0">
              <a:buNone/>
            </a:pPr>
            <a:endParaRPr lang="fr-FR" sz="2000" dirty="0">
              <a:solidFill>
                <a:schemeClr val="tx2"/>
              </a:solidFill>
              <a:latin typeface="Arial Black" pitchFamily="34" charset="0"/>
            </a:endParaRPr>
          </a:p>
        </p:txBody>
      </p:sp>
      <p:graphicFrame>
        <p:nvGraphicFramePr>
          <p:cNvPr id="6" name="Graphique 5"/>
          <p:cNvGraphicFramePr/>
          <p:nvPr>
            <p:extLst>
              <p:ext uri="{D42A27DB-BD31-4B8C-83A1-F6EECF244321}">
                <p14:modId xmlns:p14="http://schemas.microsoft.com/office/powerpoint/2010/main" val="398176481"/>
              </p:ext>
            </p:extLst>
          </p:nvPr>
        </p:nvGraphicFramePr>
        <p:xfrm>
          <a:off x="457200" y="2564904"/>
          <a:ext cx="7355160" cy="33123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952533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2"/>
                </a:solidFill>
                <a:latin typeface="Arial Black" pitchFamily="34" charset="0"/>
              </a:rPr>
              <a:t>Résultats </a:t>
            </a:r>
            <a:endParaRPr lang="fr-FR" dirty="0">
              <a:solidFill>
                <a:schemeClr val="tx2"/>
              </a:solidFill>
              <a:latin typeface="Arial Black" pitchFamily="34" charset="0"/>
            </a:endParaRP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FR" sz="1800" b="1" dirty="0">
                <a:solidFill>
                  <a:srgbClr val="C00000"/>
                </a:solidFill>
                <a:latin typeface="Arial" panose="020B0604020202020204" pitchFamily="34" charset="0"/>
                <a:cs typeface="Arial" panose="020B0604020202020204" pitchFamily="34" charset="0"/>
              </a:rPr>
              <a:t>Motif de consultation</a:t>
            </a:r>
          </a:p>
          <a:p>
            <a:pPr marL="0" indent="0">
              <a:buNone/>
            </a:pPr>
            <a:r>
              <a:rPr lang="fr-FR" sz="1800" b="1" dirty="0">
                <a:latin typeface="Arial" panose="020B0604020202020204" pitchFamily="34" charset="0"/>
                <a:cs typeface="Arial" panose="020B0604020202020204" pitchFamily="34" charset="0"/>
              </a:rPr>
              <a:t>Tableau : répartition des patients selon le motif de consultation</a:t>
            </a:r>
          </a:p>
          <a:p>
            <a:pPr marL="0" indent="0">
              <a:buNone/>
            </a:pPr>
            <a:endParaRPr lang="fr-FR" sz="1800" dirty="0">
              <a:latin typeface="Arial" pitchFamily="34" charset="0"/>
              <a:ea typeface="Calibri"/>
              <a:cs typeface="Arial" pitchFamily="34" charset="0"/>
            </a:endParaRPr>
          </a:p>
          <a:p>
            <a:pPr marL="0" indent="0">
              <a:buNone/>
            </a:pPr>
            <a:endParaRPr lang="fr-FR" sz="2000" dirty="0" smtClean="0">
              <a:solidFill>
                <a:schemeClr val="accent1"/>
              </a:solidFill>
              <a:latin typeface="Arial Black" pitchFamily="34"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2960747069"/>
              </p:ext>
            </p:extLst>
          </p:nvPr>
        </p:nvGraphicFramePr>
        <p:xfrm>
          <a:off x="457200" y="2276871"/>
          <a:ext cx="7931224" cy="4528426"/>
        </p:xfrm>
        <a:graphic>
          <a:graphicData uri="http://schemas.openxmlformats.org/drawingml/2006/table">
            <a:tbl>
              <a:tblPr firstRow="1" firstCol="1" bandRow="1"/>
              <a:tblGrid>
                <a:gridCol w="3965612"/>
                <a:gridCol w="1982806"/>
                <a:gridCol w="1982806"/>
              </a:tblGrid>
              <a:tr h="323459">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Motif de consultation</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323459">
                <a:tc>
                  <a:txBody>
                    <a:bodyPr/>
                    <a:lstStyle/>
                    <a:p>
                      <a:pP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Détresse respiratoire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287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70,5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w="38100" cap="flat" cmpd="sng" algn="ctr">
                      <a:solidFill>
                        <a:srgbClr val="000000"/>
                      </a:solidFill>
                      <a:prstDash val="solid"/>
                      <a:round/>
                      <a:headEnd type="none" w="med" len="med"/>
                      <a:tailEnd type="none" w="med" len="med"/>
                    </a:lnT>
                    <a:lnB>
                      <a:noFill/>
                    </a:lnB>
                  </a:tcPr>
                </a:tc>
              </a:tr>
              <a:tr h="323459">
                <a:tc>
                  <a:txBody>
                    <a:bodyPr/>
                    <a:lstStyle/>
                    <a:p>
                      <a:pPr>
                        <a:lnSpc>
                          <a:spcPct val="107000"/>
                        </a:lnSpc>
                        <a:spcAft>
                          <a:spcPts val="0"/>
                        </a:spcAft>
                      </a:pPr>
                      <a:r>
                        <a:rPr lang="fr-FR" sz="14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Fièvre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110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27,0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a:noFill/>
                    </a:lnB>
                  </a:tcPr>
                </a:tc>
              </a:tr>
              <a:tr h="323459">
                <a:tc>
                  <a:txBody>
                    <a:bodyPr/>
                    <a:lstStyle/>
                    <a:p>
                      <a:pPr>
                        <a:lnSpc>
                          <a:spcPct val="107000"/>
                        </a:lnSpc>
                        <a:spcAft>
                          <a:spcPts val="0"/>
                        </a:spcAft>
                      </a:pPr>
                      <a:r>
                        <a:rPr lang="fr-FR"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Dénutrition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a:noFill/>
                    </a:lnB>
                  </a:tcPr>
                </a:tc>
              </a:tr>
              <a:tr h="32345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Découverte fortuite d'un souffle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a:noFill/>
                    </a:lnB>
                  </a:tcPr>
                </a:tc>
              </a:tr>
              <a:tr h="32345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Infection respiratoire à répétition</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a:noFill/>
                    </a:lnB>
                  </a:tcPr>
                </a:tc>
              </a:tr>
              <a:tr h="32345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Cyanose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a:noFill/>
                    </a:lnB>
                  </a:tcPr>
                </a:tc>
              </a:tr>
              <a:tr h="32345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Dyspnée d’effort</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a:noFill/>
                    </a:lnB>
                  </a:tcPr>
                </a:tc>
              </a:tr>
              <a:tr h="32345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Syndrome polymalformatif</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a:noFill/>
                    </a:lnB>
                  </a:tcPr>
                </a:tc>
              </a:tr>
              <a:tr h="32345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Stagnation du poids</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a:noFill/>
                    </a:lnB>
                  </a:tcPr>
                </a:tc>
              </a:tr>
              <a:tr h="32345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Douleur thoracique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a:noFill/>
                    </a:lnB>
                  </a:tcPr>
                </a:tc>
              </a:tr>
              <a:tr h="32345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Fatigabilité aux tétées</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a:noFill/>
                    </a:lnB>
                  </a:tcPr>
                </a:tc>
              </a:tr>
              <a:tr h="32345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Vomissement</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a:noFill/>
                    </a:lnB>
                  </a:tcPr>
                </a:tc>
              </a:tr>
              <a:tr h="32345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Syncope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16" marR="44416" marT="47588" marB="47588" anchor="b">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992700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Black" pitchFamily="34" charset="0"/>
              </a:rPr>
              <a:t>Résultats </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a:xfrm>
            <a:off x="323528" y="1600200"/>
            <a:ext cx="8363272" cy="5141168"/>
          </a:xfrm>
        </p:spPr>
        <p:txBody>
          <a:bodyPr>
            <a:normAutofit/>
          </a:bodyPr>
          <a:lstStyle/>
          <a:p>
            <a:pPr>
              <a:buFont typeface="Wingdings" panose="05000000000000000000" pitchFamily="2" charset="2"/>
              <a:buChar char="v"/>
            </a:pPr>
            <a:r>
              <a:rPr lang="fr-FR" sz="2000" b="1" dirty="0">
                <a:solidFill>
                  <a:srgbClr val="C00000"/>
                </a:solidFill>
                <a:latin typeface="Arial" panose="020B0604020202020204" pitchFamily="34" charset="0"/>
                <a:cs typeface="Arial" panose="020B0604020202020204" pitchFamily="34" charset="0"/>
              </a:rPr>
              <a:t>Signes fonctionnels</a:t>
            </a:r>
          </a:p>
          <a:p>
            <a:pPr marL="0" indent="0">
              <a:buNone/>
            </a:pPr>
            <a:r>
              <a:rPr lang="fr-FR" sz="2000" b="1" dirty="0">
                <a:latin typeface="Arial" panose="020B0604020202020204" pitchFamily="34" charset="0"/>
                <a:cs typeface="Arial" panose="020B0604020202020204" pitchFamily="34" charset="0"/>
              </a:rPr>
              <a:t>Tableau : répartition des patients selon les signes fonctionnels</a:t>
            </a:r>
          </a:p>
          <a:p>
            <a:pPr marL="0" indent="0">
              <a:buNone/>
            </a:pPr>
            <a:endParaRPr lang="fr-FR" sz="2000" b="1" dirty="0">
              <a:solidFill>
                <a:schemeClr val="accent1"/>
              </a:solidFill>
              <a:latin typeface="Arial" panose="020B0604020202020204" pitchFamily="34" charset="0"/>
              <a:cs typeface="Arial" panose="020B0604020202020204" pitchFamily="34" charset="0"/>
            </a:endParaRPr>
          </a:p>
          <a:p>
            <a:pPr marL="0" indent="0">
              <a:buNone/>
            </a:pPr>
            <a:endParaRPr lang="fr-FR" sz="2000" dirty="0" smtClean="0">
              <a:solidFill>
                <a:schemeClr val="accent1"/>
              </a:solidFill>
              <a:latin typeface="Arial Black" pitchFamily="34" charset="0"/>
            </a:endParaRPr>
          </a:p>
          <a:p>
            <a:pPr marL="0" indent="0">
              <a:buNone/>
            </a:pPr>
            <a:endParaRPr lang="fr-FR" sz="2000" dirty="0">
              <a:solidFill>
                <a:schemeClr val="accent1"/>
              </a:solidFill>
              <a:latin typeface="Arial Black" pitchFamily="34" charset="0"/>
            </a:endParaRPr>
          </a:p>
          <a:p>
            <a:pPr marL="0" indent="0">
              <a:buNone/>
            </a:pPr>
            <a:endParaRPr lang="fr-FR" sz="2000" dirty="0" smtClean="0">
              <a:solidFill>
                <a:schemeClr val="accent1"/>
              </a:solidFill>
              <a:latin typeface="Arial Black" pitchFamily="34" charset="0"/>
            </a:endParaRPr>
          </a:p>
          <a:p>
            <a:pPr marL="0" indent="0">
              <a:buNone/>
            </a:pPr>
            <a:endParaRPr lang="fr-FR" sz="2000" dirty="0">
              <a:solidFill>
                <a:schemeClr val="accent1"/>
              </a:solidFill>
              <a:latin typeface="Arial Black" pitchFamily="34" charset="0"/>
            </a:endParaRPr>
          </a:p>
          <a:p>
            <a:pPr marL="0" indent="0">
              <a:buNone/>
            </a:pPr>
            <a:endParaRPr lang="fr-FR" sz="2000" dirty="0" smtClean="0">
              <a:solidFill>
                <a:schemeClr val="accent1"/>
              </a:solidFill>
              <a:latin typeface="Arial Black" pitchFamily="34" charset="0"/>
            </a:endParaRPr>
          </a:p>
          <a:p>
            <a:pPr marL="0" indent="0">
              <a:buNone/>
            </a:pPr>
            <a:endParaRPr lang="fr-FR" sz="2000" dirty="0">
              <a:solidFill>
                <a:schemeClr val="accent1"/>
              </a:solidFill>
              <a:latin typeface="Arial Black" pitchFamily="34" charset="0"/>
            </a:endParaRPr>
          </a:p>
          <a:p>
            <a:pPr marL="0" indent="0">
              <a:buNone/>
            </a:pPr>
            <a:endParaRPr lang="fr-FR" sz="2000" dirty="0" smtClean="0">
              <a:solidFill>
                <a:schemeClr val="accent1"/>
              </a:solidFill>
              <a:latin typeface="Arial Black" pitchFamily="34" charset="0"/>
            </a:endParaRPr>
          </a:p>
          <a:p>
            <a:pPr marL="0" indent="0">
              <a:buNone/>
            </a:pPr>
            <a:endParaRPr lang="fr-FR" sz="2000" dirty="0">
              <a:solidFill>
                <a:schemeClr val="accent1"/>
              </a:solidFill>
              <a:latin typeface="Arial Black" pitchFamily="34" charset="0"/>
            </a:endParaRPr>
          </a:p>
          <a:p>
            <a:pPr marL="0" indent="0" algn="just">
              <a:lnSpc>
                <a:spcPct val="115000"/>
              </a:lnSpc>
              <a:spcAft>
                <a:spcPts val="1000"/>
              </a:spcAft>
              <a:buNone/>
            </a:pPr>
            <a:endParaRPr lang="fr-FR" sz="2000" b="1" u="heavy" dirty="0" smtClean="0">
              <a:latin typeface="Times New Roman"/>
              <a:ea typeface="Calibri"/>
              <a:cs typeface="Times New Roman"/>
            </a:endParaRPr>
          </a:p>
          <a:p>
            <a:pPr marL="0" indent="0" algn="just">
              <a:lnSpc>
                <a:spcPct val="115000"/>
              </a:lnSpc>
              <a:spcAft>
                <a:spcPts val="1000"/>
              </a:spcAft>
              <a:buNone/>
            </a:pPr>
            <a:endParaRPr lang="fr-FR" sz="2000" b="1" u="heavy" dirty="0">
              <a:latin typeface="Times New Roman"/>
              <a:ea typeface="Calibri"/>
              <a:cs typeface="Times New Roman"/>
            </a:endParaRPr>
          </a:p>
          <a:p>
            <a:pPr marL="0" indent="0">
              <a:buNone/>
            </a:pPr>
            <a:endParaRPr lang="fr-FR" sz="2000" dirty="0" smtClean="0">
              <a:solidFill>
                <a:schemeClr val="accent1"/>
              </a:solidFill>
              <a:latin typeface="Arial Black" pitchFamily="34" charset="0"/>
            </a:endParaRPr>
          </a:p>
          <a:p>
            <a:pPr marL="0" indent="0">
              <a:buNone/>
            </a:pPr>
            <a:endParaRPr lang="fr-FR" sz="2000" dirty="0">
              <a:solidFill>
                <a:schemeClr val="accent1"/>
              </a:solidFill>
              <a:latin typeface="Arial Black" pitchFamily="34"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3109617135"/>
              </p:ext>
            </p:extLst>
          </p:nvPr>
        </p:nvGraphicFramePr>
        <p:xfrm>
          <a:off x="683569" y="2348879"/>
          <a:ext cx="7416823" cy="3918904"/>
        </p:xfrm>
        <a:graphic>
          <a:graphicData uri="http://schemas.openxmlformats.org/drawingml/2006/table">
            <a:tbl>
              <a:tblPr firstRow="1" firstCol="1" bandRow="1"/>
              <a:tblGrid>
                <a:gridCol w="3708835"/>
                <a:gridCol w="1853994"/>
                <a:gridCol w="1853994"/>
              </a:tblGrid>
              <a:tr h="356264">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Signes fonctionnels</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356264">
                <a:tc>
                  <a:txBody>
                    <a:bodyPr/>
                    <a:lstStyle/>
                    <a:p>
                      <a:pP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Détresse respiratoire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120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29,5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b">
                    <a:lnL>
                      <a:noFill/>
                    </a:lnL>
                    <a:lnR>
                      <a:noFill/>
                    </a:lnR>
                    <a:lnT w="38100" cap="flat" cmpd="sng" algn="ctr">
                      <a:solidFill>
                        <a:srgbClr val="000000"/>
                      </a:solidFill>
                      <a:prstDash val="solid"/>
                      <a:round/>
                      <a:headEnd type="none" w="med" len="med"/>
                      <a:tailEnd type="none" w="med" len="med"/>
                    </a:lnT>
                    <a:lnB>
                      <a:noFill/>
                    </a:lnB>
                  </a:tcPr>
                </a:tc>
              </a:tr>
              <a:tr h="35626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Fatigabilité lors des tétées</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b">
                    <a:lnL>
                      <a:noFill/>
                    </a:lnL>
                    <a:lnR>
                      <a:noFill/>
                    </a:lnR>
                    <a:lnT>
                      <a:noFill/>
                    </a:lnT>
                    <a:lnB>
                      <a:noFill/>
                    </a:lnB>
                  </a:tcPr>
                </a:tc>
              </a:tr>
              <a:tr h="35626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Difficultés alimentaires</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b">
                    <a:lnL>
                      <a:noFill/>
                    </a:lnL>
                    <a:lnR>
                      <a:noFill/>
                    </a:lnR>
                    <a:lnT>
                      <a:noFill/>
                    </a:lnT>
                    <a:lnB>
                      <a:noFill/>
                    </a:lnB>
                  </a:tcPr>
                </a:tc>
              </a:tr>
              <a:tr h="35626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Stagnation pondérale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b">
                    <a:lnL>
                      <a:noFill/>
                    </a:lnL>
                    <a:lnR>
                      <a:noFill/>
                    </a:lnR>
                    <a:lnT>
                      <a:noFill/>
                    </a:lnT>
                    <a:lnB>
                      <a:noFill/>
                    </a:lnB>
                  </a:tcPr>
                </a:tc>
              </a:tr>
              <a:tr h="35626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Sudation</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b">
                    <a:lnL>
                      <a:noFill/>
                    </a:lnL>
                    <a:lnR>
                      <a:noFill/>
                    </a:lnR>
                    <a:lnT>
                      <a:noFill/>
                    </a:lnT>
                    <a:lnB>
                      <a:noFill/>
                    </a:lnB>
                  </a:tcPr>
                </a:tc>
              </a:tr>
              <a:tr h="35626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Dyspnée d’effort</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b">
                    <a:lnL>
                      <a:noFill/>
                    </a:lnL>
                    <a:lnR>
                      <a:noFill/>
                    </a:lnR>
                    <a:lnT>
                      <a:noFill/>
                    </a:lnT>
                    <a:lnB>
                      <a:noFill/>
                    </a:lnB>
                  </a:tcPr>
                </a:tc>
              </a:tr>
              <a:tr h="35626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Squating</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b">
                    <a:lnL>
                      <a:noFill/>
                    </a:lnL>
                    <a:lnR>
                      <a:noFill/>
                    </a:lnR>
                    <a:lnT>
                      <a:noFill/>
                    </a:lnT>
                    <a:lnB>
                      <a:noFill/>
                    </a:lnB>
                  </a:tcPr>
                </a:tc>
              </a:tr>
              <a:tr h="35626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Syncope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b">
                    <a:lnL>
                      <a:noFill/>
                    </a:lnL>
                    <a:lnR>
                      <a:noFill/>
                    </a:lnR>
                    <a:lnT>
                      <a:noFill/>
                    </a:lnT>
                    <a:lnB>
                      <a:noFill/>
                    </a:lnB>
                  </a:tcPr>
                </a:tc>
              </a:tr>
              <a:tr h="35626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Aucun</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b">
                    <a:lnL>
                      <a:noFill/>
                    </a:lnL>
                    <a:lnR>
                      <a:noFill/>
                    </a:lnR>
                    <a:lnT>
                      <a:noFill/>
                    </a:lnT>
                    <a:lnB>
                      <a:noFill/>
                    </a:lnB>
                  </a:tcPr>
                </a:tc>
              </a:tr>
              <a:tr h="35626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407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b">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057881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2"/>
                </a:solidFill>
                <a:latin typeface="Arial Black" pitchFamily="34" charset="0"/>
              </a:rPr>
              <a:t>Résultats </a:t>
            </a:r>
            <a:endParaRPr lang="fr-FR" dirty="0">
              <a:solidFill>
                <a:schemeClr val="tx2"/>
              </a:solidFill>
              <a:latin typeface="Arial Black" pitchFamily="34" charset="0"/>
            </a:endParaRPr>
          </a:p>
        </p:txBody>
      </p:sp>
      <p:sp>
        <p:nvSpPr>
          <p:cNvPr id="3" name="Espace réservé du contenu 2"/>
          <p:cNvSpPr>
            <a:spLocks noGrp="1"/>
          </p:cNvSpPr>
          <p:nvPr>
            <p:ph idx="1"/>
          </p:nvPr>
        </p:nvSpPr>
        <p:spPr>
          <a:xfrm>
            <a:off x="457200" y="1639341"/>
            <a:ext cx="8229600" cy="5218659"/>
          </a:xfrm>
        </p:spPr>
        <p:txBody>
          <a:bodyPr>
            <a:normAutofit/>
          </a:bodyPr>
          <a:lstStyle/>
          <a:p>
            <a:pPr>
              <a:buFont typeface="Wingdings" panose="05000000000000000000" pitchFamily="2" charset="2"/>
              <a:buChar char="v"/>
            </a:pPr>
            <a:r>
              <a:rPr lang="fr-FR" sz="1800" b="1" dirty="0">
                <a:solidFill>
                  <a:srgbClr val="C00000"/>
                </a:solidFill>
                <a:latin typeface="Arial" panose="020B0604020202020204" pitchFamily="34" charset="0"/>
                <a:cs typeface="Arial" panose="020B0604020202020204" pitchFamily="34" charset="0"/>
              </a:rPr>
              <a:t>Signes physiques</a:t>
            </a:r>
          </a:p>
          <a:p>
            <a:pPr marL="0" indent="0">
              <a:buNone/>
            </a:pPr>
            <a:r>
              <a:rPr lang="fr-FR" sz="1800" b="1" dirty="0">
                <a:latin typeface="Arial" panose="020B0604020202020204" pitchFamily="34" charset="0"/>
                <a:cs typeface="Arial" panose="020B0604020202020204" pitchFamily="34" charset="0"/>
              </a:rPr>
              <a:t>Tableau : répartition des patients selon les signes physiques</a:t>
            </a:r>
            <a:endParaRPr lang="fr-FR" sz="1800" b="1" dirty="0">
              <a:latin typeface="Arial" pitchFamily="34" charset="0"/>
              <a:ea typeface="Calibri"/>
              <a:cs typeface="Arial" pitchFamily="34" charset="0"/>
            </a:endParaRPr>
          </a:p>
          <a:p>
            <a:pPr marL="0" indent="0" algn="just">
              <a:lnSpc>
                <a:spcPct val="115000"/>
              </a:lnSpc>
              <a:spcAft>
                <a:spcPts val="1000"/>
              </a:spcAft>
              <a:buNone/>
            </a:pPr>
            <a:endParaRPr lang="fr-FR" sz="1800" b="1" dirty="0" smtClean="0">
              <a:latin typeface="Arial" pitchFamily="34" charset="0"/>
              <a:ea typeface="Calibri"/>
              <a:cs typeface="Arial" pitchFamily="34" charset="0"/>
            </a:endParaRPr>
          </a:p>
          <a:p>
            <a:pPr marL="0" indent="0" algn="just">
              <a:lnSpc>
                <a:spcPct val="115000"/>
              </a:lnSpc>
              <a:spcAft>
                <a:spcPts val="1000"/>
              </a:spcAft>
              <a:buNone/>
            </a:pPr>
            <a:endParaRPr lang="fr-FR" sz="1800" b="1" dirty="0">
              <a:latin typeface="Arial" pitchFamily="34" charset="0"/>
              <a:ea typeface="Calibri"/>
              <a:cs typeface="Arial" pitchFamily="34" charset="0"/>
            </a:endParaRPr>
          </a:p>
          <a:p>
            <a:pPr marL="0" indent="0" algn="just">
              <a:lnSpc>
                <a:spcPct val="115000"/>
              </a:lnSpc>
              <a:spcAft>
                <a:spcPts val="1000"/>
              </a:spcAft>
              <a:buNone/>
            </a:pPr>
            <a:endParaRPr lang="fr-FR" sz="1800" b="1" dirty="0" smtClean="0">
              <a:latin typeface="Arial" pitchFamily="34" charset="0"/>
              <a:ea typeface="Calibri"/>
              <a:cs typeface="Arial" pitchFamily="34" charset="0"/>
            </a:endParaRPr>
          </a:p>
          <a:p>
            <a:pPr marL="0" indent="0" algn="just">
              <a:lnSpc>
                <a:spcPct val="115000"/>
              </a:lnSpc>
              <a:spcAft>
                <a:spcPts val="1000"/>
              </a:spcAft>
              <a:buNone/>
            </a:pPr>
            <a:endParaRPr lang="fr-FR" sz="1800" b="1" dirty="0">
              <a:latin typeface="Arial" pitchFamily="34" charset="0"/>
              <a:ea typeface="Calibri"/>
              <a:cs typeface="Arial" pitchFamily="34" charset="0"/>
            </a:endParaRPr>
          </a:p>
          <a:p>
            <a:pPr marL="0" indent="0" algn="just">
              <a:lnSpc>
                <a:spcPct val="115000"/>
              </a:lnSpc>
              <a:spcAft>
                <a:spcPts val="1000"/>
              </a:spcAft>
              <a:buNone/>
            </a:pPr>
            <a:endParaRPr lang="fr-FR" sz="1800" b="1" dirty="0" smtClean="0">
              <a:latin typeface="Arial" pitchFamily="34" charset="0"/>
              <a:ea typeface="Calibri"/>
              <a:cs typeface="Arial" pitchFamily="34" charset="0"/>
            </a:endParaRPr>
          </a:p>
          <a:p>
            <a:pPr marL="0" indent="0" algn="just">
              <a:lnSpc>
                <a:spcPct val="115000"/>
              </a:lnSpc>
              <a:spcAft>
                <a:spcPts val="1000"/>
              </a:spcAft>
              <a:buNone/>
            </a:pPr>
            <a:endParaRPr lang="fr-FR" sz="1800" b="1" dirty="0">
              <a:latin typeface="Arial" pitchFamily="34" charset="0"/>
              <a:ea typeface="Calibri"/>
              <a:cs typeface="Arial" pitchFamily="34" charset="0"/>
            </a:endParaRPr>
          </a:p>
          <a:p>
            <a:pPr marL="0" indent="0" algn="just">
              <a:lnSpc>
                <a:spcPct val="115000"/>
              </a:lnSpc>
              <a:spcAft>
                <a:spcPts val="1000"/>
              </a:spcAft>
              <a:buNone/>
            </a:pPr>
            <a:endParaRPr lang="fr-FR" sz="1400" dirty="0">
              <a:latin typeface="Arial" pitchFamily="34" charset="0"/>
              <a:ea typeface="Calibri"/>
              <a:cs typeface="Arial" pitchFamily="34" charset="0"/>
            </a:endParaRPr>
          </a:p>
          <a:p>
            <a:pPr marL="0" indent="0">
              <a:buNone/>
            </a:pPr>
            <a:endParaRPr lang="fr-FR" sz="2000" dirty="0">
              <a:solidFill>
                <a:schemeClr val="accent1"/>
              </a:solidFill>
              <a:latin typeface="Arial Black" pitchFamily="34" charset="0"/>
            </a:endParaRPr>
          </a:p>
          <a:p>
            <a:pPr marL="0" indent="0">
              <a:buNone/>
            </a:pPr>
            <a:endParaRPr lang="fr-FR" sz="2000" dirty="0">
              <a:solidFill>
                <a:schemeClr val="accent1"/>
              </a:solidFill>
              <a:latin typeface="Arial Black" pitchFamily="34"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3915871397"/>
              </p:ext>
            </p:extLst>
          </p:nvPr>
        </p:nvGraphicFramePr>
        <p:xfrm>
          <a:off x="611560" y="2276872"/>
          <a:ext cx="7344816" cy="4577407"/>
        </p:xfrm>
        <a:graphic>
          <a:graphicData uri="http://schemas.openxmlformats.org/drawingml/2006/table">
            <a:tbl>
              <a:tblPr firstRow="1" firstCol="1" bandRow="1"/>
              <a:tblGrid>
                <a:gridCol w="3672408"/>
                <a:gridCol w="1836204"/>
                <a:gridCol w="1836204"/>
              </a:tblGrid>
              <a:tr h="333981">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Signes physique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569635">
                <a:tc>
                  <a:txBody>
                    <a:bodyPr/>
                    <a:lstStyle/>
                    <a:p>
                      <a:pP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Pouls périphériques Perçus et symétriques</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371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91,2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r>
              <a:tr h="333981">
                <a:tc>
                  <a:txBody>
                    <a:bodyPr/>
                    <a:lstStyle/>
                    <a:p>
                      <a:pPr>
                        <a:lnSpc>
                          <a:spcPct val="107000"/>
                        </a:lnSpc>
                        <a:spcAft>
                          <a:spcPts val="0"/>
                        </a:spcAft>
                      </a:pPr>
                      <a:r>
                        <a:rPr lang="fr-FR" sz="14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Souffle systolique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327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80,3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33981">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Signe de lutte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67,1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3398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Frémissement</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3398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Déformation thoracique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3398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Bruits de Gallop</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3398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HPM</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3398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Cyanose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3398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Souffle diastolique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3398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Hippocratisme digital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3398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Arythmie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3398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Splénomégalie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124206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2"/>
                </a:solidFill>
                <a:latin typeface="Arial Black" pitchFamily="34" charset="0"/>
              </a:rPr>
              <a:t>Résultats </a:t>
            </a:r>
            <a:endParaRPr lang="fr-FR" dirty="0">
              <a:solidFill>
                <a:schemeClr val="tx2"/>
              </a:solidFill>
              <a:latin typeface="Arial Black" pitchFamily="34" charset="0"/>
            </a:endParaRPr>
          </a:p>
        </p:txBody>
      </p:sp>
      <p:sp>
        <p:nvSpPr>
          <p:cNvPr id="3" name="Espace réservé du contenu 2"/>
          <p:cNvSpPr>
            <a:spLocks noGrp="1"/>
          </p:cNvSpPr>
          <p:nvPr>
            <p:ph idx="1"/>
          </p:nvPr>
        </p:nvSpPr>
        <p:spPr>
          <a:xfrm>
            <a:off x="395536" y="1340768"/>
            <a:ext cx="8352928" cy="5256584"/>
          </a:xfrm>
        </p:spPr>
        <p:txBody>
          <a:bodyPr>
            <a:normAutofit/>
          </a:bodyPr>
          <a:lstStyle/>
          <a:p>
            <a:pPr marL="0" indent="0">
              <a:buNone/>
            </a:pPr>
            <a:r>
              <a:rPr lang="fr-FR" sz="1800" b="1" dirty="0">
                <a:solidFill>
                  <a:schemeClr val="tx2">
                    <a:lumMod val="60000"/>
                    <a:lumOff val="40000"/>
                  </a:schemeClr>
                </a:solidFill>
                <a:latin typeface="Arial" panose="020B0604020202020204" pitchFamily="34" charset="0"/>
                <a:cs typeface="Arial" panose="020B0604020202020204" pitchFamily="34" charset="0"/>
              </a:rPr>
              <a:t>Examens </a:t>
            </a:r>
            <a:r>
              <a:rPr lang="fr-FR" sz="1800" b="1" dirty="0" smtClean="0">
                <a:solidFill>
                  <a:schemeClr val="tx2">
                    <a:lumMod val="60000"/>
                    <a:lumOff val="40000"/>
                  </a:schemeClr>
                </a:solidFill>
                <a:latin typeface="Arial" panose="020B0604020202020204" pitchFamily="34" charset="0"/>
                <a:cs typeface="Arial" panose="020B0604020202020204" pitchFamily="34" charset="0"/>
              </a:rPr>
              <a:t>paracliniques</a:t>
            </a:r>
            <a:endParaRPr lang="fr-FR" sz="1800" dirty="0">
              <a:solidFill>
                <a:schemeClr val="tx2">
                  <a:lumMod val="60000"/>
                  <a:lumOff val="4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r>
              <a:rPr lang="fr-FR" sz="1800" b="1" dirty="0" smtClean="0">
                <a:solidFill>
                  <a:schemeClr val="accent3">
                    <a:lumMod val="50000"/>
                  </a:schemeClr>
                </a:solidFill>
                <a:latin typeface="Arial" panose="020B0604020202020204" pitchFamily="34" charset="0"/>
                <a:cs typeface="Arial" panose="020B0604020202020204" pitchFamily="34" charset="0"/>
              </a:rPr>
              <a:t> </a:t>
            </a:r>
            <a:r>
              <a:rPr lang="fr-FR" sz="1800" b="1" dirty="0">
                <a:solidFill>
                  <a:schemeClr val="accent3">
                    <a:lumMod val="50000"/>
                  </a:schemeClr>
                </a:solidFill>
                <a:latin typeface="Arial" panose="020B0604020202020204" pitchFamily="34" charset="0"/>
                <a:cs typeface="Arial" panose="020B0604020202020204" pitchFamily="34" charset="0"/>
              </a:rPr>
              <a:t>Radiographie pulmonaire</a:t>
            </a:r>
            <a:endParaRPr lang="fr-FR" sz="1800" dirty="0">
              <a:solidFill>
                <a:schemeClr val="accent3">
                  <a:lumMod val="50000"/>
                </a:schemeClr>
              </a:solidFill>
              <a:latin typeface="Arial" panose="020B0604020202020204" pitchFamily="34" charset="0"/>
              <a:cs typeface="Arial" panose="020B0604020202020204" pitchFamily="34" charset="0"/>
            </a:endParaRPr>
          </a:p>
          <a:p>
            <a:pPr marL="0" indent="0">
              <a:buNone/>
            </a:pPr>
            <a:endParaRPr lang="fr-FR" sz="1800" dirty="0">
              <a:latin typeface="Arial" pitchFamily="34" charset="0"/>
              <a:ea typeface="Calibri"/>
              <a:cs typeface="Arial" pitchFamily="34" charset="0"/>
            </a:endParaRPr>
          </a:p>
          <a:p>
            <a:pPr marL="0" indent="0">
              <a:buNone/>
            </a:pPr>
            <a:endParaRPr lang="fr-FR" sz="2000" dirty="0" smtClean="0"/>
          </a:p>
          <a:p>
            <a:pPr marL="0" indent="0">
              <a:buNone/>
            </a:pPr>
            <a:endParaRPr lang="fr-FR" sz="2000" dirty="0"/>
          </a:p>
          <a:p>
            <a:pPr marL="0" indent="0">
              <a:buNone/>
            </a:pPr>
            <a:endParaRPr lang="fr-FR" sz="2000" dirty="0" smtClean="0"/>
          </a:p>
          <a:p>
            <a:pPr marL="0" indent="0">
              <a:buNone/>
            </a:pPr>
            <a:endParaRPr lang="fr-FR" sz="2000" dirty="0"/>
          </a:p>
          <a:p>
            <a:pPr marL="0" indent="0">
              <a:buNone/>
            </a:pPr>
            <a:endParaRPr lang="fr-FR" sz="2000" dirty="0" smtClean="0"/>
          </a:p>
          <a:p>
            <a:pPr marL="0" indent="0">
              <a:buNone/>
            </a:pPr>
            <a:endParaRPr lang="fr-FR" sz="2000" dirty="0"/>
          </a:p>
          <a:p>
            <a:pPr marL="0" indent="0">
              <a:buNone/>
            </a:pPr>
            <a:endParaRPr lang="fr-FR" sz="2000" dirty="0" smtClean="0"/>
          </a:p>
          <a:p>
            <a:pPr marL="0" indent="0">
              <a:buNone/>
            </a:pPr>
            <a:endParaRPr lang="fr-FR" sz="2000" dirty="0"/>
          </a:p>
          <a:p>
            <a:pPr marL="0" indent="0">
              <a:buNone/>
            </a:pPr>
            <a:endParaRPr lang="fr-FR" sz="2000" dirty="0" smtClean="0"/>
          </a:p>
          <a:p>
            <a:pPr marL="0" indent="0">
              <a:buNone/>
            </a:pPr>
            <a:r>
              <a:rPr lang="fr-FR" sz="1800" b="1" dirty="0">
                <a:latin typeface="Arial" panose="020B0604020202020204" pitchFamily="34" charset="0"/>
                <a:cs typeface="Arial" panose="020B0604020202020204" pitchFamily="34" charset="0"/>
              </a:rPr>
              <a:t>Figure : répartition des patients selon le résultat de la radiographie pulmonaire</a:t>
            </a:r>
          </a:p>
          <a:p>
            <a:pPr marL="0" indent="0">
              <a:buNone/>
            </a:pPr>
            <a:endParaRPr lang="fr-FR" sz="1800" b="1" dirty="0">
              <a:latin typeface="Arial" panose="020B0604020202020204" pitchFamily="34" charset="0"/>
              <a:cs typeface="Arial" panose="020B0604020202020204" pitchFamily="34" charset="0"/>
            </a:endParaRPr>
          </a:p>
        </p:txBody>
      </p:sp>
      <p:graphicFrame>
        <p:nvGraphicFramePr>
          <p:cNvPr id="6" name="Graphique 5"/>
          <p:cNvGraphicFramePr/>
          <p:nvPr>
            <p:extLst>
              <p:ext uri="{D42A27DB-BD31-4B8C-83A1-F6EECF244321}">
                <p14:modId xmlns:p14="http://schemas.microsoft.com/office/powerpoint/2010/main" val="241778579"/>
              </p:ext>
            </p:extLst>
          </p:nvPr>
        </p:nvGraphicFramePr>
        <p:xfrm>
          <a:off x="1115616" y="2276872"/>
          <a:ext cx="6696744" cy="33123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490956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6857" y="0"/>
            <a:ext cx="8229600" cy="994122"/>
          </a:xfrm>
        </p:spPr>
        <p:txBody>
          <a:bodyPr/>
          <a:lstStyle/>
          <a:p>
            <a:r>
              <a:rPr lang="fr-FR" b="1"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a:xfrm>
            <a:off x="461590" y="692696"/>
            <a:ext cx="8209257" cy="6021288"/>
          </a:xfrm>
        </p:spPr>
        <p:txBody>
          <a:bodyPr>
            <a:normAutofit/>
          </a:bodyPr>
          <a:lstStyle/>
          <a:p>
            <a:pPr>
              <a:lnSpc>
                <a:spcPct val="107000"/>
              </a:lnSpc>
              <a:spcAft>
                <a:spcPts val="800"/>
              </a:spcAft>
              <a:buFont typeface="Wingdings" panose="05000000000000000000" pitchFamily="2" charset="2"/>
              <a:buChar char="v"/>
            </a:pPr>
            <a:r>
              <a:rPr lang="fr-FR" sz="1600" b="1" dirty="0">
                <a:solidFill>
                  <a:srgbClr val="C00000"/>
                </a:solidFill>
                <a:latin typeface="Times New Roman" panose="02020603050405020304" pitchFamily="18" charset="0"/>
                <a:ea typeface="Calibri" panose="020F0502020204030204" pitchFamily="34" charset="0"/>
                <a:cs typeface="Times New Roman" panose="02020603050405020304" pitchFamily="18" charset="0"/>
              </a:rPr>
              <a:t>Répartition selon le diagnostic </a:t>
            </a:r>
            <a:r>
              <a:rPr lang="fr-FR" sz="1600" b="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échocardiographique</a:t>
            </a:r>
            <a:endParaRPr lang="fr-FR" sz="1600" b="1"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fr-FR" sz="16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4091450753"/>
              </p:ext>
            </p:extLst>
          </p:nvPr>
        </p:nvGraphicFramePr>
        <p:xfrm>
          <a:off x="501251" y="1124747"/>
          <a:ext cx="8031189" cy="5728666"/>
        </p:xfrm>
        <a:graphic>
          <a:graphicData uri="http://schemas.openxmlformats.org/drawingml/2006/table">
            <a:tbl>
              <a:tblPr firstRow="1" firstCol="1" bandRow="1"/>
              <a:tblGrid>
                <a:gridCol w="4015595"/>
                <a:gridCol w="2007797"/>
                <a:gridCol w="2007797"/>
              </a:tblGrid>
              <a:tr h="352064">
                <a:tc>
                  <a:txBody>
                    <a:bodyPr/>
                    <a:lstStyle/>
                    <a:p>
                      <a:pPr>
                        <a:lnSpc>
                          <a:spcPct val="107000"/>
                        </a:lnSpc>
                        <a:spcAft>
                          <a:spcPts val="0"/>
                        </a:spcAft>
                      </a:pPr>
                      <a:r>
                        <a:rPr lang="fr-FR"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Diagnostic échographique</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6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228229">
                <a:tc>
                  <a:txBody>
                    <a:bodyPr/>
                    <a:lstStyle/>
                    <a:p>
                      <a:pPr>
                        <a:lnSpc>
                          <a:spcPct val="107000"/>
                        </a:lnSpc>
                        <a:spcAft>
                          <a:spcPts val="0"/>
                        </a:spcAft>
                      </a:pPr>
                      <a:r>
                        <a:rPr lang="fr-FR" sz="11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CIV</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1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110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1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27,03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w="38100" cap="flat" cmpd="sng" algn="ctr">
                      <a:solidFill>
                        <a:srgbClr val="000000"/>
                      </a:solidFill>
                      <a:prstDash val="solid"/>
                      <a:round/>
                      <a:headEnd type="none" w="med" len="med"/>
                      <a:tailEnd type="none" w="med" len="med"/>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T4F</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20,39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CAV</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17,20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CIA</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16,95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PCA</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7,86</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Sténose pulmonaire</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7,62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FOP</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Cardiopathie complexe</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3,44</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HTAP Primitive</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1,97</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TGV</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1,47</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Tronc artériel commun</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0,98</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Syndrome de </a:t>
                      </a:r>
                      <a:r>
                        <a:rPr lang="fr-FR"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t>
                      </a:r>
                      <a:r>
                        <a:rPr lang="fr-FR" sz="11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aubry</a:t>
                      </a:r>
                      <a:r>
                        <a:rPr lang="fr-F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Pezzi</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0,98</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CoAo</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0,98</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Maladie </a:t>
                      </a:r>
                      <a:r>
                        <a:rPr lang="fr-FR" sz="11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fr-FR" sz="1100"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Ebstein</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0,98</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APSO</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0,25</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43518">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Anévrisme du septum intra-auriculaire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0,25</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T3F</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APSI</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0,25</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Atrésie mitrale</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0,25</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Atrésie tricuspide</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0,25</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Ventricule unique</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0,25</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Hypoplasie de l'artère pulmonaire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0,25</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a:noFill/>
                    </a:lnB>
                  </a:tcPr>
                </a:tc>
              </a:tr>
              <a:tr h="228229">
                <a:tc>
                  <a:txBody>
                    <a:bodyPr/>
                    <a:lstStyle/>
                    <a:p>
                      <a:pP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Bicuspidie aortique</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0,25</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25169" marR="25169" marT="26967" marB="26967" anchor="ctr">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028092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Black" pitchFamily="34" charset="0"/>
              </a:rPr>
              <a:t>Résultats </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p:txBody>
          <a:bodyPr>
            <a:normAutofit/>
          </a:bodyPr>
          <a:lstStyle/>
          <a:p>
            <a:pPr>
              <a:buFont typeface="Wingdings" panose="05000000000000000000" pitchFamily="2" charset="2"/>
              <a:buChar char="v"/>
            </a:pPr>
            <a:r>
              <a:rPr lang="fr-FR" sz="1800" b="1" dirty="0" smtClean="0">
                <a:solidFill>
                  <a:schemeClr val="accent3">
                    <a:lumMod val="50000"/>
                  </a:schemeClr>
                </a:solidFill>
              </a:rPr>
              <a:t> </a:t>
            </a:r>
            <a:r>
              <a:rPr lang="fr-FR" sz="1800" b="1" dirty="0">
                <a:solidFill>
                  <a:schemeClr val="accent3">
                    <a:lumMod val="50000"/>
                  </a:schemeClr>
                </a:solidFill>
              </a:rPr>
              <a:t>Echographie cardiaque</a:t>
            </a:r>
            <a:endParaRPr lang="fr-FR" sz="1800" dirty="0">
              <a:solidFill>
                <a:schemeClr val="accent3">
                  <a:lumMod val="50000"/>
                </a:schemeClr>
              </a:solidFill>
            </a:endParaRPr>
          </a:p>
          <a:p>
            <a:pPr marL="0" indent="0">
              <a:buNone/>
            </a:pPr>
            <a:endParaRPr lang="fr-FR" sz="1800" dirty="0" smtClean="0">
              <a:solidFill>
                <a:schemeClr val="accent1"/>
              </a:solidFill>
              <a:latin typeface="Arial" pitchFamily="34" charset="0"/>
              <a:cs typeface="Arial" pitchFamily="34" charset="0"/>
            </a:endParaRPr>
          </a:p>
          <a:p>
            <a:pPr marL="0" indent="0">
              <a:buNone/>
            </a:pPr>
            <a:endParaRPr lang="fr-FR" sz="1800" dirty="0">
              <a:solidFill>
                <a:schemeClr val="accent1"/>
              </a:solidFill>
              <a:latin typeface="Arial" pitchFamily="34" charset="0"/>
              <a:cs typeface="Arial" pitchFamily="34" charset="0"/>
            </a:endParaRPr>
          </a:p>
          <a:p>
            <a:pPr marL="0" indent="0">
              <a:buNone/>
            </a:pPr>
            <a:endParaRPr lang="fr-FR" sz="1800" dirty="0">
              <a:solidFill>
                <a:schemeClr val="accent1"/>
              </a:solidFill>
              <a:latin typeface="Arial" pitchFamily="34" charset="0"/>
              <a:cs typeface="Arial" pitchFamily="34" charset="0"/>
            </a:endParaRPr>
          </a:p>
          <a:p>
            <a:endParaRPr lang="fr-FR" sz="1800" dirty="0" smtClean="0">
              <a:solidFill>
                <a:schemeClr val="accent1"/>
              </a:solidFill>
              <a:latin typeface="Arial" pitchFamily="34" charset="0"/>
              <a:cs typeface="Arial" pitchFamily="34" charset="0"/>
            </a:endParaRPr>
          </a:p>
          <a:p>
            <a:endParaRPr lang="fr-FR" sz="1800" dirty="0">
              <a:solidFill>
                <a:schemeClr val="accent1"/>
              </a:solidFill>
              <a:latin typeface="Arial" pitchFamily="34" charset="0"/>
              <a:cs typeface="Arial" pitchFamily="34" charset="0"/>
            </a:endParaRPr>
          </a:p>
          <a:p>
            <a:endParaRPr lang="fr-FR" sz="1800" dirty="0" smtClean="0">
              <a:solidFill>
                <a:schemeClr val="accent1"/>
              </a:solidFill>
              <a:latin typeface="Arial" pitchFamily="34" charset="0"/>
              <a:cs typeface="Arial" pitchFamily="34" charset="0"/>
            </a:endParaRPr>
          </a:p>
          <a:p>
            <a:endParaRPr lang="fr-FR" sz="1800" dirty="0">
              <a:solidFill>
                <a:schemeClr val="accent1"/>
              </a:solidFill>
              <a:latin typeface="Arial" pitchFamily="34" charset="0"/>
              <a:cs typeface="Arial" pitchFamily="34" charset="0"/>
            </a:endParaRPr>
          </a:p>
          <a:p>
            <a:pPr marL="0" indent="0">
              <a:buNone/>
            </a:pPr>
            <a:endParaRPr lang="fr-FR" sz="1800" dirty="0" smtClean="0">
              <a:solidFill>
                <a:schemeClr val="accent1"/>
              </a:solidFill>
              <a:latin typeface="Arial" pitchFamily="34" charset="0"/>
              <a:cs typeface="Arial" pitchFamily="34" charset="0"/>
            </a:endParaRPr>
          </a:p>
          <a:p>
            <a:pPr marL="0" indent="0">
              <a:buNone/>
            </a:pPr>
            <a:endParaRPr lang="fr-FR" sz="1800" dirty="0" smtClean="0">
              <a:solidFill>
                <a:schemeClr val="accent1"/>
              </a:solidFill>
              <a:latin typeface="Arial" pitchFamily="34" charset="0"/>
              <a:cs typeface="Arial" pitchFamily="34" charset="0"/>
            </a:endParaRPr>
          </a:p>
          <a:p>
            <a:pPr marL="0" indent="0">
              <a:buNone/>
            </a:pPr>
            <a:endParaRPr lang="fr-FR" sz="1800" dirty="0">
              <a:solidFill>
                <a:schemeClr val="accent1"/>
              </a:solidFill>
              <a:latin typeface="Arial" pitchFamily="34" charset="0"/>
              <a:cs typeface="Arial" pitchFamily="34" charset="0"/>
            </a:endParaRPr>
          </a:p>
          <a:p>
            <a:pPr marL="0" indent="0">
              <a:buNone/>
            </a:pPr>
            <a:r>
              <a:rPr lang="fr-FR" sz="1800" b="1" dirty="0">
                <a:latin typeface="Arial" panose="020B0604020202020204" pitchFamily="34" charset="0"/>
                <a:cs typeface="Arial" panose="020B0604020202020204" pitchFamily="34" charset="0"/>
              </a:rPr>
              <a:t>Figure : répartition des patients selon la position du cœur </a:t>
            </a:r>
          </a:p>
          <a:p>
            <a:pPr marL="0" indent="0">
              <a:buNone/>
            </a:pPr>
            <a:endParaRPr lang="fr-FR" sz="1800" dirty="0">
              <a:solidFill>
                <a:schemeClr val="accent1"/>
              </a:solidFill>
              <a:latin typeface="Arial" pitchFamily="34" charset="0"/>
              <a:cs typeface="Arial" pitchFamily="34" charset="0"/>
            </a:endParaRPr>
          </a:p>
        </p:txBody>
      </p:sp>
      <p:graphicFrame>
        <p:nvGraphicFramePr>
          <p:cNvPr id="6" name="Graphique 5"/>
          <p:cNvGraphicFramePr/>
          <p:nvPr>
            <p:extLst>
              <p:ext uri="{D42A27DB-BD31-4B8C-83A1-F6EECF244321}">
                <p14:modId xmlns:p14="http://schemas.microsoft.com/office/powerpoint/2010/main" val="3584493990"/>
              </p:ext>
            </p:extLst>
          </p:nvPr>
        </p:nvGraphicFramePr>
        <p:xfrm>
          <a:off x="1828800" y="2132856"/>
          <a:ext cx="5119464" cy="28963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070589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Black" pitchFamily="34" charset="0"/>
              </a:rPr>
              <a:t>Résultats </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a:xfrm>
            <a:off x="457200" y="1556792"/>
            <a:ext cx="8229600" cy="4525963"/>
          </a:xfrm>
        </p:spPr>
        <p:txBody>
          <a:bodyPr>
            <a:normAutofit/>
          </a:bodyPr>
          <a:lstStyle/>
          <a:p>
            <a:pPr marL="0" indent="0">
              <a:buNone/>
            </a:pPr>
            <a:r>
              <a:rPr lang="fr-FR" sz="1800" b="1" dirty="0">
                <a:latin typeface="Arial" panose="020B0604020202020204" pitchFamily="34" charset="0"/>
                <a:cs typeface="Arial" panose="020B0604020202020204" pitchFamily="34" charset="0"/>
              </a:rPr>
              <a:t>Tableau : répartition selon le type de shunt</a:t>
            </a:r>
          </a:p>
          <a:p>
            <a:pPr marL="0" indent="0">
              <a:buNone/>
            </a:pPr>
            <a:endParaRPr lang="fr-FR" sz="1800" b="1" dirty="0">
              <a:solidFill>
                <a:schemeClr val="accent1"/>
              </a:solidFill>
              <a:latin typeface="Arial" panose="020B0604020202020204" pitchFamily="34" charset="0"/>
              <a:cs typeface="Arial" panose="020B0604020202020204" pitchFamily="34"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96314418"/>
              </p:ext>
            </p:extLst>
          </p:nvPr>
        </p:nvGraphicFramePr>
        <p:xfrm>
          <a:off x="683568" y="2132856"/>
          <a:ext cx="7200800" cy="3024336"/>
        </p:xfrm>
        <a:graphic>
          <a:graphicData uri="http://schemas.openxmlformats.org/drawingml/2006/table">
            <a:tbl>
              <a:tblPr firstRow="1" firstCol="1" bandRow="1"/>
              <a:tblGrid>
                <a:gridCol w="3600400"/>
                <a:gridCol w="1800200"/>
                <a:gridCol w="1800200"/>
              </a:tblGrid>
              <a:tr h="504056">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Classification cardiopathie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504056">
                <a:tc>
                  <a:txBody>
                    <a:bodyPr/>
                    <a:lstStyle/>
                    <a:p>
                      <a:pP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Shunt G-D</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289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71,0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r>
              <a:tr h="504056">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Shunt D-G</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16,5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504056">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Shunt bidirectionnel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504056">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ND</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504056">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407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100,00</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545048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lstStyle/>
          <a:p>
            <a:pPr marL="0" indent="0">
              <a:buNone/>
            </a:pPr>
            <a:r>
              <a:rPr lang="fr-FR" sz="2000" b="1" dirty="0" smtClean="0">
                <a:solidFill>
                  <a:srgbClr val="C00000"/>
                </a:solidFill>
              </a:rPr>
              <a:t>                                III  Traitement</a:t>
            </a:r>
            <a:endParaRPr lang="fr-FR" sz="2000" dirty="0">
              <a:solidFill>
                <a:srgbClr val="C00000"/>
              </a:solidFill>
            </a:endParaRPr>
          </a:p>
          <a:p>
            <a:pPr>
              <a:buFont typeface="Wingdings" panose="05000000000000000000" pitchFamily="2" charset="2"/>
              <a:buChar char="v"/>
            </a:pPr>
            <a:r>
              <a:rPr lang="fr-FR" sz="2000" b="1" dirty="0" smtClean="0">
                <a:solidFill>
                  <a:schemeClr val="accent3">
                    <a:lumMod val="50000"/>
                  </a:schemeClr>
                </a:solidFill>
              </a:rPr>
              <a:t>Traitement </a:t>
            </a:r>
            <a:r>
              <a:rPr lang="fr-FR" sz="2000" b="1" dirty="0">
                <a:solidFill>
                  <a:schemeClr val="accent3">
                    <a:lumMod val="50000"/>
                  </a:schemeClr>
                </a:solidFill>
              </a:rPr>
              <a:t>médical</a:t>
            </a:r>
            <a:endParaRPr lang="fr-FR" sz="2000" dirty="0">
              <a:solidFill>
                <a:schemeClr val="accent3">
                  <a:lumMod val="50000"/>
                </a:schemeClr>
              </a:solidFill>
            </a:endParaRPr>
          </a:p>
          <a:p>
            <a:pPr marL="0" indent="0">
              <a:buNone/>
            </a:pPr>
            <a:r>
              <a:rPr lang="fr-FR" sz="2000" b="1" dirty="0"/>
              <a:t>Tableau : répartition des patients selon le traitement </a:t>
            </a:r>
            <a:r>
              <a:rPr lang="fr-FR" sz="2000" b="1" dirty="0" smtClean="0"/>
              <a:t>médical</a:t>
            </a:r>
            <a:endParaRPr lang="fr-FR" dirty="0" smtClean="0"/>
          </a:p>
          <a:p>
            <a:pPr marL="0" indent="0">
              <a:buNone/>
            </a:pPr>
            <a:endParaRPr lang="fr-FR" sz="2000" b="1" dirty="0"/>
          </a:p>
          <a:p>
            <a:pPr marL="0" indent="0">
              <a:buNone/>
            </a:pPr>
            <a:endParaRPr lang="fr-FR" sz="2000" b="1" dirty="0" smtClean="0"/>
          </a:p>
          <a:p>
            <a:pPr marL="0" indent="0">
              <a:buNone/>
            </a:pPr>
            <a:endParaRPr lang="fr-FR" sz="2000" b="1" dirty="0"/>
          </a:p>
          <a:p>
            <a:pPr marL="0" indent="0">
              <a:buNone/>
            </a:pPr>
            <a:endParaRPr lang="fr-FR" sz="2000" b="1" dirty="0" smtClean="0"/>
          </a:p>
          <a:p>
            <a:pPr marL="0" indent="0">
              <a:buNone/>
            </a:pPr>
            <a:endParaRPr lang="fr-FR" sz="2000" b="1" dirty="0"/>
          </a:p>
          <a:p>
            <a:pPr marL="0" indent="0">
              <a:buNone/>
            </a:pPr>
            <a:endParaRPr lang="fr-FR" sz="2000" b="1" dirty="0" smtClean="0"/>
          </a:p>
          <a:p>
            <a:pPr marL="0" indent="0">
              <a:buNone/>
            </a:pPr>
            <a:endParaRPr lang="fr-FR" sz="2000" b="1" dirty="0"/>
          </a:p>
        </p:txBody>
      </p:sp>
      <p:graphicFrame>
        <p:nvGraphicFramePr>
          <p:cNvPr id="5" name="Tableau 4"/>
          <p:cNvGraphicFramePr>
            <a:graphicFrameLocks noGrp="1"/>
          </p:cNvGraphicFramePr>
          <p:nvPr>
            <p:extLst>
              <p:ext uri="{D42A27DB-BD31-4B8C-83A1-F6EECF244321}">
                <p14:modId xmlns:p14="http://schemas.microsoft.com/office/powerpoint/2010/main" val="4081184445"/>
              </p:ext>
            </p:extLst>
          </p:nvPr>
        </p:nvGraphicFramePr>
        <p:xfrm>
          <a:off x="457200" y="2780928"/>
          <a:ext cx="7571186" cy="2736307"/>
        </p:xfrm>
        <a:graphic>
          <a:graphicData uri="http://schemas.openxmlformats.org/drawingml/2006/table">
            <a:tbl>
              <a:tblPr firstRow="1" firstCol="1" bandRow="1"/>
              <a:tblGrid>
                <a:gridCol w="3785592"/>
                <a:gridCol w="1892797"/>
                <a:gridCol w="1892797"/>
              </a:tblGrid>
              <a:tr h="390901">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Traitement médical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390901">
                <a:tc>
                  <a:txBody>
                    <a:bodyPr/>
                    <a:lstStyle/>
                    <a:p>
                      <a:pP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Diurétique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127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31,2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r>
              <a:tr h="39090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Bétabloquant</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9090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IEC</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9090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Digitalique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9090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Anticoagulant</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90901">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Anti agrégant</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95988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chemeClr val="tx2"/>
                </a:solidFill>
                <a:latin typeface="Arial Black" pitchFamily="34" charset="0"/>
                <a:cs typeface="Arial" pitchFamily="34" charset="0"/>
              </a:rPr>
              <a:t>INTRODUCTION </a:t>
            </a:r>
            <a:endParaRPr lang="fr-FR" sz="3200" b="1" dirty="0">
              <a:solidFill>
                <a:schemeClr val="tx2"/>
              </a:solidFill>
              <a:latin typeface="Arial Black" pitchFamily="34" charset="0"/>
              <a:cs typeface="Arial" pitchFamily="34" charset="0"/>
            </a:endParaRPr>
          </a:p>
        </p:txBody>
      </p:sp>
      <p:sp>
        <p:nvSpPr>
          <p:cNvPr id="3" name="Espace réservé du contenu 2"/>
          <p:cNvSpPr>
            <a:spLocks noGrp="1"/>
          </p:cNvSpPr>
          <p:nvPr>
            <p:ph idx="1"/>
          </p:nvPr>
        </p:nvSpPr>
        <p:spPr>
          <a:xfrm>
            <a:off x="457200" y="1556792"/>
            <a:ext cx="8229600" cy="4752528"/>
          </a:xfrm>
        </p:spPr>
        <p:txBody>
          <a:bodyPr>
            <a:normAutofit fontScale="92500" lnSpcReduction="20000"/>
          </a:bodyPr>
          <a:lstStyle/>
          <a:p>
            <a:pPr>
              <a:buFont typeface="Wingdings" pitchFamily="2" charset="2"/>
              <a:buChar char="v"/>
            </a:pPr>
            <a:endParaRPr lang="fr-FR" sz="2800" dirty="0" smtClean="0"/>
          </a:p>
          <a:p>
            <a:pPr>
              <a:buFont typeface="Wingdings" pitchFamily="2" charset="2"/>
              <a:buChar char="v"/>
            </a:pPr>
            <a:r>
              <a:rPr lang="fr-FR" sz="2800" dirty="0" smtClean="0">
                <a:latin typeface="Times New Roman" panose="02020603050405020304" pitchFamily="18" charset="0"/>
                <a:cs typeface="Times New Roman" panose="02020603050405020304" pitchFamily="18" charset="0"/>
              </a:rPr>
              <a:t>Diverses       simples anomalies </a:t>
            </a:r>
            <a:r>
              <a:rPr lang="fr-FR" sz="2800" dirty="0">
                <a:latin typeface="Times New Roman" panose="02020603050405020304" pitchFamily="18" charset="0"/>
                <a:cs typeface="Times New Roman" panose="02020603050405020304" pitchFamily="18" charset="0"/>
              </a:rPr>
              <a:t>bénignes compatible </a:t>
            </a:r>
            <a:endParaRPr lang="fr-FR" sz="2800" dirty="0" smtClean="0">
              <a:latin typeface="Times New Roman" panose="02020603050405020304" pitchFamily="18" charset="0"/>
              <a:cs typeface="Times New Roman" panose="02020603050405020304" pitchFamily="18" charset="0"/>
            </a:endParaRPr>
          </a:p>
          <a:p>
            <a:pPr marL="0" indent="0">
              <a:buNone/>
            </a:pP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malformation </a:t>
            </a:r>
            <a:r>
              <a:rPr lang="fr-FR" sz="2800" dirty="0">
                <a:latin typeface="Times New Roman" panose="02020603050405020304" pitchFamily="18" charset="0"/>
                <a:cs typeface="Times New Roman" panose="02020603050405020304" pitchFamily="18" charset="0"/>
              </a:rPr>
              <a:t>grave </a:t>
            </a:r>
            <a:endParaRPr lang="fr-FR" sz="2800" dirty="0" smtClean="0">
              <a:latin typeface="Times New Roman" panose="02020603050405020304" pitchFamily="18" charset="0"/>
              <a:cs typeface="Times New Roman" panose="02020603050405020304" pitchFamily="18" charset="0"/>
            </a:endParaRPr>
          </a:p>
          <a:p>
            <a:pPr marL="0" indent="0">
              <a:buNone/>
            </a:pPr>
            <a:endParaRPr lang="fr-FR" sz="2800" dirty="0" smtClean="0">
              <a:latin typeface="Times New Roman" panose="02020603050405020304" pitchFamily="18" charset="0"/>
              <a:cs typeface="Times New Roman" panose="02020603050405020304" pitchFamily="18" charset="0"/>
            </a:endParaRPr>
          </a:p>
          <a:p>
            <a:pPr marL="0" indent="0">
              <a:buNone/>
            </a:pPr>
            <a:r>
              <a:rPr lang="fr-FR" sz="2800" dirty="0" smtClean="0">
                <a:latin typeface="Times New Roman" panose="02020603050405020304" pitchFamily="18" charset="0"/>
                <a:cs typeface="Times New Roman" panose="02020603050405020304" pitchFamily="18" charset="0"/>
              </a:rPr>
              <a:t>impossible </a:t>
            </a:r>
            <a:r>
              <a:rPr lang="fr-FR" sz="2800" dirty="0">
                <a:latin typeface="Times New Roman" panose="02020603050405020304" pitchFamily="18" charset="0"/>
                <a:cs typeface="Times New Roman" panose="02020603050405020304" pitchFamily="18" charset="0"/>
              </a:rPr>
              <a:t>la survie du </a:t>
            </a:r>
            <a:r>
              <a:rPr lang="fr-FR" sz="2800" dirty="0" smtClean="0">
                <a:latin typeface="Times New Roman" panose="02020603050405020304" pitchFamily="18" charset="0"/>
                <a:cs typeface="Times New Roman" panose="02020603050405020304" pitchFamily="18" charset="0"/>
              </a:rPr>
              <a:t>nouveau-né</a:t>
            </a:r>
            <a:endParaRPr lang="fr-FR" sz="2800" dirty="0">
              <a:latin typeface="Times New Roman" panose="02020603050405020304" pitchFamily="18" charset="0"/>
              <a:cs typeface="Times New Roman" panose="02020603050405020304" pitchFamily="18" charset="0"/>
            </a:endParaRPr>
          </a:p>
          <a:p>
            <a:pPr marL="0" indent="0">
              <a:buNone/>
            </a:pPr>
            <a:r>
              <a:rPr lang="fr-FR" sz="2800" dirty="0" smtClean="0">
                <a:latin typeface="Times New Roman" panose="02020603050405020304" pitchFamily="18" charset="0"/>
                <a:cs typeface="Times New Roman" panose="02020603050405020304" pitchFamily="18" charset="0"/>
              </a:rPr>
              <a:t> </a:t>
            </a:r>
            <a:endParaRPr lang="fr-FR" sz="2800" dirty="0">
              <a:latin typeface="Times New Roman" panose="02020603050405020304" pitchFamily="18" charset="0"/>
              <a:cs typeface="Times New Roman" panose="02020603050405020304" pitchFamily="18" charset="0"/>
            </a:endParaRPr>
          </a:p>
          <a:p>
            <a:pPr>
              <a:buFont typeface="Wingdings" pitchFamily="2" charset="2"/>
              <a:buChar char="v"/>
            </a:pPr>
            <a:r>
              <a:rPr lang="fr-FR" sz="2800" dirty="0">
                <a:latin typeface="Times New Roman" panose="02020603050405020304" pitchFamily="18" charset="0"/>
                <a:cs typeface="Times New Roman" panose="02020603050405020304" pitchFamily="18" charset="0"/>
              </a:rPr>
              <a:t>La prévalence des </a:t>
            </a:r>
            <a:r>
              <a:rPr lang="fr-FR" sz="2800" dirty="0" smtClean="0">
                <a:latin typeface="Times New Roman" panose="02020603050405020304" pitchFamily="18" charset="0"/>
                <a:cs typeface="Times New Roman" panose="02020603050405020304" pitchFamily="18" charset="0"/>
              </a:rPr>
              <a:t>CC à </a:t>
            </a:r>
            <a:r>
              <a:rPr lang="fr-FR" sz="2800" dirty="0">
                <a:latin typeface="Times New Roman" panose="02020603050405020304" pitchFamily="18" charset="0"/>
                <a:cs typeface="Times New Roman" panose="02020603050405020304" pitchFamily="18" charset="0"/>
              </a:rPr>
              <a:t>l’échelle mondiale </a:t>
            </a:r>
            <a:r>
              <a:rPr lang="fr-FR" sz="2800" dirty="0" smtClean="0">
                <a:latin typeface="Times New Roman" panose="02020603050405020304" pitchFamily="18" charset="0"/>
                <a:cs typeface="Times New Roman" panose="02020603050405020304" pitchFamily="18" charset="0"/>
              </a:rPr>
              <a:t>: 8 </a:t>
            </a:r>
            <a:r>
              <a:rPr lang="fr-FR" sz="2800" dirty="0">
                <a:latin typeface="Times New Roman" panose="02020603050405020304" pitchFamily="18" charset="0"/>
                <a:cs typeface="Times New Roman" panose="02020603050405020304" pitchFamily="18" charset="0"/>
              </a:rPr>
              <a:t>cas pour 1000 naissances </a:t>
            </a:r>
            <a:r>
              <a:rPr lang="fr-FR" sz="2800" dirty="0" smtClean="0">
                <a:latin typeface="Times New Roman" panose="02020603050405020304" pitchFamily="18" charset="0"/>
                <a:cs typeface="Times New Roman" panose="02020603050405020304" pitchFamily="18" charset="0"/>
              </a:rPr>
              <a:t>vivantes              malformations </a:t>
            </a:r>
            <a:r>
              <a:rPr lang="fr-FR" sz="2800" dirty="0">
                <a:latin typeface="Times New Roman" panose="02020603050405020304" pitchFamily="18" charset="0"/>
                <a:cs typeface="Times New Roman" panose="02020603050405020304" pitchFamily="18" charset="0"/>
              </a:rPr>
              <a:t>les plus </a:t>
            </a:r>
            <a:r>
              <a:rPr lang="fr-FR" sz="2800" dirty="0" smtClean="0">
                <a:latin typeface="Times New Roman" panose="02020603050405020304" pitchFamily="18" charset="0"/>
                <a:cs typeface="Times New Roman" panose="02020603050405020304" pitchFamily="18" charset="0"/>
              </a:rPr>
              <a:t>rencontrées. </a:t>
            </a:r>
          </a:p>
          <a:p>
            <a:pPr marL="0" indent="0">
              <a:buNone/>
            </a:pPr>
            <a:endParaRPr lang="fr-FR" sz="2800" dirty="0" smtClean="0">
              <a:latin typeface="Times New Roman" panose="02020603050405020304" pitchFamily="18" charset="0"/>
              <a:cs typeface="Times New Roman" panose="02020603050405020304" pitchFamily="18" charset="0"/>
            </a:endParaRPr>
          </a:p>
          <a:p>
            <a:pPr>
              <a:buFont typeface="Wingdings" pitchFamily="2" charset="2"/>
              <a:buChar char="v"/>
            </a:pPr>
            <a:r>
              <a:rPr lang="fr-FR" sz="2800" dirty="0" smtClean="0">
                <a:latin typeface="Times New Roman" panose="02020603050405020304" pitchFamily="18" charset="0"/>
                <a:cs typeface="Times New Roman" panose="02020603050405020304" pitchFamily="18" charset="0"/>
              </a:rPr>
              <a:t>En </a:t>
            </a:r>
            <a:r>
              <a:rPr lang="fr-FR" sz="2800" dirty="0">
                <a:latin typeface="Times New Roman" panose="02020603050405020304" pitchFamily="18" charset="0"/>
                <a:cs typeface="Times New Roman" panose="02020603050405020304" pitchFamily="18" charset="0"/>
              </a:rPr>
              <a:t>Europe on estime à 5000 le nombre de nouveaux cas par an pour 800.000 naissances. </a:t>
            </a:r>
          </a:p>
        </p:txBody>
      </p:sp>
      <p:sp>
        <p:nvSpPr>
          <p:cNvPr id="5" name="Flèche droite 4"/>
          <p:cNvSpPr/>
          <p:nvPr/>
        </p:nvSpPr>
        <p:spPr>
          <a:xfrm>
            <a:off x="4427984" y="4365104"/>
            <a:ext cx="6480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 </a:t>
            </a:r>
            <a:endParaRPr lang="fr-FR" dirty="0"/>
          </a:p>
        </p:txBody>
      </p:sp>
      <p:sp>
        <p:nvSpPr>
          <p:cNvPr id="4" name="Accolade ouvrante 3"/>
          <p:cNvSpPr/>
          <p:nvPr/>
        </p:nvSpPr>
        <p:spPr>
          <a:xfrm>
            <a:off x="2051720" y="1916832"/>
            <a:ext cx="504056" cy="864096"/>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
        <p:nvSpPr>
          <p:cNvPr id="7" name="Flèche vers le bas 6"/>
          <p:cNvSpPr/>
          <p:nvPr/>
        </p:nvSpPr>
        <p:spPr>
          <a:xfrm>
            <a:off x="5796136" y="2492896"/>
            <a:ext cx="202203"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2423252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normAutofit/>
          </a:bodyPr>
          <a:lstStyle/>
          <a:p>
            <a:pPr marL="0" indent="0">
              <a:buNone/>
            </a:pPr>
            <a:r>
              <a:rPr lang="fr-FR" sz="1800" dirty="0">
                <a:latin typeface="Arial" panose="020B0604020202020204" pitchFamily="34" charset="0"/>
                <a:cs typeface="Arial" panose="020B0604020202020204" pitchFamily="34" charset="0"/>
              </a:rPr>
              <a:t>Tableau : répartition des patients selon autre traitement médical</a:t>
            </a:r>
          </a:p>
          <a:p>
            <a:pPr marL="0" indent="0">
              <a:buNone/>
            </a:pPr>
            <a:endParaRPr lang="fr-FR" sz="1800" dirty="0">
              <a:latin typeface="Arial" panose="020B0604020202020204" pitchFamily="34" charset="0"/>
              <a:cs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865322219"/>
              </p:ext>
            </p:extLst>
          </p:nvPr>
        </p:nvGraphicFramePr>
        <p:xfrm>
          <a:off x="611559" y="1988840"/>
          <a:ext cx="6984778" cy="3816428"/>
        </p:xfrm>
        <a:graphic>
          <a:graphicData uri="http://schemas.openxmlformats.org/drawingml/2006/table">
            <a:tbl>
              <a:tblPr firstRow="1" firstCol="1" bandRow="1"/>
              <a:tblGrid>
                <a:gridCol w="3492388"/>
                <a:gridCol w="1746195"/>
                <a:gridCol w="1746195"/>
              </a:tblGrid>
              <a:tr h="346948">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Autre traitement médical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346948">
                <a:tc>
                  <a:txBody>
                    <a:bodyPr/>
                    <a:lstStyle/>
                    <a:p>
                      <a:pP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Antibiotique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296</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72,7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r>
              <a:tr h="346948">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Fer</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46948">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Récupération nutritionnelle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46948">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Oxygénothérapie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46948">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Potassium</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46948">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Kinésithérapie respiratoire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46948">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Transfusion sanguine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46948">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Corticoïde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46948">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Anticoagulant</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346948">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Saignée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0,2</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922035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normAutofit fontScale="92500" lnSpcReduction="10000"/>
          </a:bodyPr>
          <a:lstStyle/>
          <a:p>
            <a:pPr>
              <a:buFont typeface="Wingdings" panose="05000000000000000000" pitchFamily="2" charset="2"/>
              <a:buChar char="v"/>
            </a:pPr>
            <a:r>
              <a:rPr lang="fr-FR" sz="2000" b="1" dirty="0">
                <a:solidFill>
                  <a:schemeClr val="accent3">
                    <a:lumMod val="50000"/>
                  </a:schemeClr>
                </a:solidFill>
                <a:latin typeface="Arial" panose="020B0604020202020204" pitchFamily="34" charset="0"/>
                <a:cs typeface="Arial" panose="020B0604020202020204" pitchFamily="34" charset="0"/>
              </a:rPr>
              <a:t>Traitement </a:t>
            </a:r>
            <a:r>
              <a:rPr lang="fr-FR" sz="2000" b="1" dirty="0" smtClean="0">
                <a:solidFill>
                  <a:schemeClr val="accent3">
                    <a:lumMod val="50000"/>
                  </a:schemeClr>
                </a:solidFill>
                <a:latin typeface="Arial" panose="020B0604020202020204" pitchFamily="34" charset="0"/>
                <a:cs typeface="Arial" panose="020B0604020202020204" pitchFamily="34" charset="0"/>
              </a:rPr>
              <a:t>chirurgical</a:t>
            </a:r>
          </a:p>
          <a:p>
            <a:pPr>
              <a:buFont typeface="Wingdings" panose="05000000000000000000" pitchFamily="2" charset="2"/>
              <a:buChar char="v"/>
            </a:pPr>
            <a:endParaRPr lang="fr-FR" sz="2000" b="1" dirty="0">
              <a:solidFill>
                <a:schemeClr val="accent3">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2000" b="1" dirty="0" smtClean="0">
              <a:solidFill>
                <a:schemeClr val="accent3">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2000" b="1" dirty="0">
              <a:solidFill>
                <a:schemeClr val="accent3">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2000" b="1" dirty="0" smtClean="0">
              <a:solidFill>
                <a:schemeClr val="accent3">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2000" b="1" dirty="0">
              <a:solidFill>
                <a:schemeClr val="accent3">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2000" b="1" dirty="0" smtClean="0">
              <a:solidFill>
                <a:schemeClr val="accent3">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2000" b="1" dirty="0">
              <a:solidFill>
                <a:schemeClr val="accent3">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2000" b="1" dirty="0" smtClean="0">
              <a:solidFill>
                <a:schemeClr val="accent3">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2000" b="1" dirty="0">
              <a:solidFill>
                <a:schemeClr val="accent3">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2000" b="1" dirty="0" smtClean="0">
              <a:solidFill>
                <a:schemeClr val="accent3">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endParaRPr lang="fr-FR" sz="2000" b="1" dirty="0" smtClean="0"/>
          </a:p>
          <a:p>
            <a:pPr>
              <a:buFont typeface="Wingdings" panose="05000000000000000000" pitchFamily="2" charset="2"/>
              <a:buChar char="v"/>
            </a:pPr>
            <a:endParaRPr lang="fr-FR" sz="2000" b="1" dirty="0"/>
          </a:p>
          <a:p>
            <a:pPr marL="0" indent="0">
              <a:buNone/>
            </a:pPr>
            <a:r>
              <a:rPr lang="fr-FR" sz="1700" b="1" dirty="0" smtClean="0">
                <a:latin typeface="Arial" panose="020B0604020202020204" pitchFamily="34" charset="0"/>
                <a:cs typeface="Arial" panose="020B0604020202020204" pitchFamily="34" charset="0"/>
              </a:rPr>
              <a:t>Figure</a:t>
            </a:r>
            <a:r>
              <a:rPr lang="fr-FR" sz="1700" b="1" dirty="0">
                <a:latin typeface="Arial" panose="020B0604020202020204" pitchFamily="34" charset="0"/>
                <a:cs typeface="Arial" panose="020B0604020202020204" pitchFamily="34" charset="0"/>
              </a:rPr>
              <a:t> : répartition des patients selon la réalisation d’un traitement chirurgical</a:t>
            </a:r>
          </a:p>
          <a:p>
            <a:pPr marL="0" indent="0">
              <a:buNone/>
            </a:pPr>
            <a:endParaRPr lang="fr-FR" sz="2000" b="1" dirty="0">
              <a:solidFill>
                <a:schemeClr val="accent3">
                  <a:lumMod val="50000"/>
                </a:schemeClr>
              </a:solidFill>
              <a:latin typeface="Arial" panose="020B0604020202020204" pitchFamily="34" charset="0"/>
              <a:cs typeface="Arial" panose="020B0604020202020204" pitchFamily="34" charset="0"/>
            </a:endParaRPr>
          </a:p>
        </p:txBody>
      </p:sp>
      <p:graphicFrame>
        <p:nvGraphicFramePr>
          <p:cNvPr id="4" name="Graphique 3"/>
          <p:cNvGraphicFramePr/>
          <p:nvPr>
            <p:extLst>
              <p:ext uri="{D42A27DB-BD31-4B8C-83A1-F6EECF244321}">
                <p14:modId xmlns:p14="http://schemas.microsoft.com/office/powerpoint/2010/main" val="3588923680"/>
              </p:ext>
            </p:extLst>
          </p:nvPr>
        </p:nvGraphicFramePr>
        <p:xfrm>
          <a:off x="899592" y="2060848"/>
          <a:ext cx="6696744" cy="36324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087204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a:xfrm>
            <a:off x="323528" y="1417638"/>
            <a:ext cx="8229600" cy="4525963"/>
          </a:xfrm>
        </p:spPr>
        <p:txBody>
          <a:bodyPr/>
          <a:lstStyle/>
          <a:p>
            <a:pPr marL="0" indent="0">
              <a:buNone/>
            </a:pPr>
            <a:r>
              <a:rPr lang="fr-FR" sz="1600" b="1" dirty="0">
                <a:latin typeface="Arial" panose="020B0604020202020204" pitchFamily="34" charset="0"/>
                <a:cs typeface="Arial" panose="020B0604020202020204" pitchFamily="34" charset="0"/>
              </a:rPr>
              <a:t>Tableau : répartition des patients selon la nature du traitement </a:t>
            </a:r>
            <a:r>
              <a:rPr lang="fr-FR" sz="1600" b="1" dirty="0" smtClean="0">
                <a:latin typeface="Arial" panose="020B0604020202020204" pitchFamily="34" charset="0"/>
                <a:cs typeface="Arial" panose="020B0604020202020204" pitchFamily="34" charset="0"/>
              </a:rPr>
              <a:t>chirurgical</a:t>
            </a:r>
          </a:p>
          <a:p>
            <a:pPr marL="0" indent="0">
              <a:buNone/>
            </a:pPr>
            <a:endParaRPr lang="fr-FR" sz="1600" b="1" dirty="0">
              <a:latin typeface="Arial" panose="020B0604020202020204" pitchFamily="34" charset="0"/>
              <a:cs typeface="Arial" panose="020B0604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1231348531"/>
              </p:ext>
            </p:extLst>
          </p:nvPr>
        </p:nvGraphicFramePr>
        <p:xfrm>
          <a:off x="611560" y="1844824"/>
          <a:ext cx="7056784" cy="2854652"/>
        </p:xfrm>
        <a:graphic>
          <a:graphicData uri="http://schemas.openxmlformats.org/drawingml/2006/table">
            <a:tbl>
              <a:tblPr firstRow="1" firstCol="1" bandRow="1"/>
              <a:tblGrid>
                <a:gridCol w="3928617"/>
                <a:gridCol w="1364169"/>
                <a:gridCol w="1763998"/>
              </a:tblGrid>
              <a:tr h="389616">
                <a:tc>
                  <a:txBody>
                    <a:bodyPr/>
                    <a:lstStyle/>
                    <a:p>
                      <a:pPr>
                        <a:lnSpc>
                          <a:spcPct val="107000"/>
                        </a:lnSpc>
                        <a:spcAft>
                          <a:spcPts val="0"/>
                        </a:spcAft>
                      </a:pPr>
                      <a:r>
                        <a:rPr lang="fr-FR"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Nature du traitement chirurgical</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415084">
                <a:tc>
                  <a:txBody>
                    <a:bodyPr/>
                    <a:lstStyle/>
                    <a:p>
                      <a:pP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Cure complète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42,3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a:noFill/>
                    </a:lnB>
                  </a:tcPr>
                </a:tc>
              </a:tr>
              <a:tr h="41508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Cathétérisme cardiaque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41508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Cerclage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415084">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Plastie tricuspide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01,9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415084">
                <a:tc>
                  <a:txBody>
                    <a:bodyPr/>
                    <a:lstStyle/>
                    <a:p>
                      <a:pP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ND</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389616">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52</a:t>
                      </a:r>
                      <a:endParaRPr lang="fr-FR" sz="1100" b="1"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29705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normAutofit/>
          </a:bodyPr>
          <a:lstStyle/>
          <a:p>
            <a:pPr marL="0" indent="0">
              <a:buNone/>
            </a:pPr>
            <a:r>
              <a:rPr lang="fr-FR" sz="1800" b="1" dirty="0">
                <a:latin typeface="Arial" panose="020B0604020202020204" pitchFamily="34" charset="0"/>
                <a:cs typeface="Arial" panose="020B0604020202020204" pitchFamily="34" charset="0"/>
              </a:rPr>
              <a:t>Tableau : répartition des patients selon le lieu où avait eu lieu </a:t>
            </a:r>
            <a:r>
              <a:rPr lang="fr-FR" sz="1800" b="1" dirty="0" smtClean="0">
                <a:latin typeface="Arial" panose="020B0604020202020204" pitchFamily="34" charset="0"/>
                <a:cs typeface="Arial" panose="020B0604020202020204" pitchFamily="34" charset="0"/>
              </a:rPr>
              <a:t>l’intervention chirurgicale</a:t>
            </a:r>
          </a:p>
          <a:p>
            <a:pPr marL="0" indent="0">
              <a:buNone/>
            </a:pPr>
            <a:endParaRPr lang="fr-FR" sz="1800" b="1" dirty="0">
              <a:latin typeface="Arial" panose="020B0604020202020204" pitchFamily="34" charset="0"/>
              <a:cs typeface="Arial" panose="020B0604020202020204" pitchFamily="34"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582456745"/>
              </p:ext>
            </p:extLst>
          </p:nvPr>
        </p:nvGraphicFramePr>
        <p:xfrm>
          <a:off x="683568" y="2348878"/>
          <a:ext cx="7128792" cy="2332183"/>
        </p:xfrm>
        <a:graphic>
          <a:graphicData uri="http://schemas.openxmlformats.org/drawingml/2006/table">
            <a:tbl>
              <a:tblPr firstRow="1" firstCol="1" bandRow="1"/>
              <a:tblGrid>
                <a:gridCol w="3420380"/>
                <a:gridCol w="1710190"/>
                <a:gridCol w="1998222"/>
              </a:tblGrid>
              <a:tr h="333169">
                <a:tc>
                  <a:txBody>
                    <a:bodyPr/>
                    <a:lstStyle/>
                    <a:p>
                      <a:pPr>
                        <a:lnSpc>
                          <a:spcPct val="107000"/>
                        </a:lnSpc>
                        <a:spcAft>
                          <a:spcPts val="0"/>
                        </a:spcAft>
                      </a:pPr>
                      <a:r>
                        <a:rPr lang="fr-FR"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Lieu de l'intervention</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333169">
                <a:tc>
                  <a:txBody>
                    <a:bodyPr/>
                    <a:lstStyle/>
                    <a:p>
                      <a:pP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France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25</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48,1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a:noFill/>
                    </a:lnB>
                  </a:tcPr>
                </a:tc>
              </a:tr>
              <a:tr h="33316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Niger (HGR)</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fr-FR" sz="11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b="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17,32</a:t>
                      </a:r>
                      <a:endParaRPr lang="fr-FR" sz="11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33316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Maroc</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13,46</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333169">
                <a:tc>
                  <a:txBody>
                    <a:bodyPr/>
                    <a:lstStyle/>
                    <a:p>
                      <a:pP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Tunisie</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333169">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ND</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17,32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333169">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299876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normAutofit/>
          </a:bodyPr>
          <a:lstStyle/>
          <a:p>
            <a:pPr marL="0" indent="0">
              <a:buNone/>
            </a:pPr>
            <a:r>
              <a:rPr lang="fr-FR" sz="2000" b="1" dirty="0">
                <a:solidFill>
                  <a:schemeClr val="accent3">
                    <a:lumMod val="50000"/>
                  </a:schemeClr>
                </a:solidFill>
                <a:latin typeface="Arial" panose="020B0604020202020204" pitchFamily="34" charset="0"/>
                <a:cs typeface="Arial" panose="020B0604020202020204" pitchFamily="34" charset="0"/>
              </a:rPr>
              <a:t>Evolution</a:t>
            </a:r>
            <a:endParaRPr lang="fr-FR" sz="2000" dirty="0">
              <a:solidFill>
                <a:schemeClr val="accent3">
                  <a:lumMod val="50000"/>
                </a:schemeClr>
              </a:solidFill>
              <a:latin typeface="Arial" panose="020B0604020202020204" pitchFamily="34" charset="0"/>
              <a:cs typeface="Arial" panose="020B0604020202020204" pitchFamily="34" charset="0"/>
            </a:endParaRPr>
          </a:p>
          <a:p>
            <a:pPr>
              <a:buFont typeface="Wingdings" panose="05000000000000000000" pitchFamily="2" charset="2"/>
              <a:buChar char="v"/>
            </a:pPr>
            <a:r>
              <a:rPr lang="fr-FR" sz="2000" b="1" dirty="0" smtClean="0">
                <a:solidFill>
                  <a:srgbClr val="C00000"/>
                </a:solidFill>
                <a:latin typeface="Arial" panose="020B0604020202020204" pitchFamily="34" charset="0"/>
                <a:cs typeface="Arial" panose="020B0604020202020204" pitchFamily="34" charset="0"/>
              </a:rPr>
              <a:t>Evolution </a:t>
            </a:r>
            <a:r>
              <a:rPr lang="fr-FR" sz="2000" b="1" dirty="0">
                <a:solidFill>
                  <a:srgbClr val="C00000"/>
                </a:solidFill>
                <a:latin typeface="Arial" panose="020B0604020202020204" pitchFamily="34" charset="0"/>
                <a:cs typeface="Arial" panose="020B0604020202020204" pitchFamily="34" charset="0"/>
              </a:rPr>
              <a:t>après traitement médical</a:t>
            </a:r>
            <a:endParaRPr lang="fr-FR" sz="2000" dirty="0">
              <a:solidFill>
                <a:srgbClr val="C00000"/>
              </a:solidFill>
              <a:latin typeface="Arial" panose="020B0604020202020204" pitchFamily="34" charset="0"/>
              <a:cs typeface="Arial" panose="020B0604020202020204" pitchFamily="34" charset="0"/>
            </a:endParaRPr>
          </a:p>
          <a:p>
            <a:pPr marL="0" indent="0">
              <a:buNone/>
            </a:pPr>
            <a:r>
              <a:rPr lang="fr-FR" sz="1600" b="1" dirty="0">
                <a:latin typeface="Arial" panose="020B0604020202020204" pitchFamily="34" charset="0"/>
                <a:cs typeface="Arial" panose="020B0604020202020204" pitchFamily="34" charset="0"/>
              </a:rPr>
              <a:t>Tableau : répartition des patients selon l’évolution après le traitement médical</a:t>
            </a:r>
          </a:p>
          <a:p>
            <a:pPr marL="0" indent="0">
              <a:buNone/>
            </a:pPr>
            <a:endParaRPr lang="fr-FR" sz="2000" dirty="0">
              <a:latin typeface="Arial" panose="020B0604020202020204" pitchFamily="34" charset="0"/>
              <a:cs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432584695"/>
              </p:ext>
            </p:extLst>
          </p:nvPr>
        </p:nvGraphicFramePr>
        <p:xfrm>
          <a:off x="611560" y="2852936"/>
          <a:ext cx="7416825" cy="2808309"/>
        </p:xfrm>
        <a:graphic>
          <a:graphicData uri="http://schemas.openxmlformats.org/drawingml/2006/table">
            <a:tbl>
              <a:tblPr firstRow="1" firstCol="1" bandRow="1"/>
              <a:tblGrid>
                <a:gridCol w="3708411"/>
                <a:gridCol w="1854207"/>
                <a:gridCol w="1854207"/>
              </a:tblGrid>
              <a:tr h="401187">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Evolution après traitement médical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401187">
                <a:tc>
                  <a:txBody>
                    <a:bodyPr/>
                    <a:lstStyle/>
                    <a:p>
                      <a:pP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En attente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139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34,1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r>
              <a:tr h="401187">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Perdu de vue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114</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28,0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401187">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Décès</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401187">
                <a:tc>
                  <a:txBody>
                    <a:bodyPr/>
                    <a:lstStyle/>
                    <a:p>
                      <a:pPr>
                        <a:lnSpc>
                          <a:spcPct val="107000"/>
                        </a:lnSpc>
                        <a:spcAft>
                          <a:spcPts val="0"/>
                        </a:spcAft>
                      </a:pPr>
                      <a:r>
                        <a:rPr lang="fr-FR" sz="14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Complication</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b="1">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2,7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401187">
                <a:tc>
                  <a:txBody>
                    <a:bodyPr/>
                    <a:lstStyle/>
                    <a:p>
                      <a:pP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ND</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32</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401187">
                <a:tc>
                  <a:txBody>
                    <a:bodyPr/>
                    <a:lstStyle/>
                    <a:p>
                      <a:pP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407</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970786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p:txBody>
          <a:bodyPr/>
          <a:lstStyle/>
          <a:p>
            <a:pPr marL="0" indent="0">
              <a:buNone/>
            </a:pPr>
            <a:r>
              <a:rPr lang="fr-FR" sz="1600" b="1" dirty="0">
                <a:latin typeface="Arial" panose="020B0604020202020204" pitchFamily="34" charset="0"/>
                <a:cs typeface="Arial" panose="020B0604020202020204" pitchFamily="34" charset="0"/>
              </a:rPr>
              <a:t>Tableau : répartition des patients selon la complication après le traitement </a:t>
            </a:r>
            <a:r>
              <a:rPr lang="fr-FR" sz="1600" b="1" dirty="0" smtClean="0">
                <a:latin typeface="Arial" panose="020B0604020202020204" pitchFamily="34" charset="0"/>
                <a:cs typeface="Arial" panose="020B0604020202020204" pitchFamily="34" charset="0"/>
              </a:rPr>
              <a:t>médical</a:t>
            </a:r>
            <a:endParaRPr lang="fr-FR" dirty="0" smtClean="0"/>
          </a:p>
          <a:p>
            <a:pPr marL="0" indent="0">
              <a:buNone/>
            </a:pPr>
            <a:endParaRPr lang="fr-FR" sz="1600" b="1" dirty="0">
              <a:latin typeface="Arial" panose="020B0604020202020204" pitchFamily="34" charset="0"/>
              <a:cs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3037148397"/>
              </p:ext>
            </p:extLst>
          </p:nvPr>
        </p:nvGraphicFramePr>
        <p:xfrm>
          <a:off x="611560" y="2132858"/>
          <a:ext cx="7560839" cy="2880317"/>
        </p:xfrm>
        <a:graphic>
          <a:graphicData uri="http://schemas.openxmlformats.org/drawingml/2006/table">
            <a:tbl>
              <a:tblPr firstRow="1" firstCol="1" bandRow="1"/>
              <a:tblGrid>
                <a:gridCol w="4427201"/>
                <a:gridCol w="1514633"/>
                <a:gridCol w="1619005"/>
              </a:tblGrid>
              <a:tr h="597802">
                <a:tc>
                  <a:txBody>
                    <a:bodyPr/>
                    <a:lstStyle/>
                    <a:p>
                      <a:pPr>
                        <a:lnSpc>
                          <a:spcPct val="107000"/>
                        </a:lnSpc>
                        <a:spcAft>
                          <a:spcPts val="0"/>
                        </a:spcAft>
                      </a:pPr>
                      <a:r>
                        <a:rPr lang="fr-FR"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Complication après traitement médical</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456503">
                <a:tc>
                  <a:txBody>
                    <a:bodyPr/>
                    <a:lstStyle/>
                    <a:p>
                      <a:pPr>
                        <a:lnSpc>
                          <a:spcPct val="150000"/>
                        </a:lnSpc>
                        <a:spcBef>
                          <a:spcPts val="600"/>
                        </a:spcBef>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HTAP </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50000"/>
                        </a:lnSpc>
                        <a:spcBef>
                          <a:spcPts val="600"/>
                        </a:spcBef>
                        <a:spcAft>
                          <a:spcPts val="0"/>
                        </a:spcAft>
                      </a:pPr>
                      <a:r>
                        <a:rPr lang="fr-FR" sz="1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50000"/>
                        </a:lnSpc>
                        <a:spcBef>
                          <a:spcPts val="600"/>
                        </a:spcBef>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36,3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w="38100" cap="flat" cmpd="sng" algn="ctr">
                      <a:solidFill>
                        <a:srgbClr val="000000"/>
                      </a:solidFill>
                      <a:prstDash val="solid"/>
                      <a:round/>
                      <a:headEnd type="none" w="med" len="med"/>
                      <a:tailEnd type="none" w="med" len="med"/>
                    </a:lnT>
                    <a:lnB>
                      <a:noFill/>
                    </a:lnB>
                  </a:tcPr>
                </a:tc>
              </a:tr>
              <a:tr h="456503">
                <a:tc>
                  <a:txBody>
                    <a:bodyPr/>
                    <a:lstStyle/>
                    <a:p>
                      <a:pP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Détresse respiratoire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nSpc>
                          <a:spcPct val="150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456503">
                <a:tc>
                  <a:txBody>
                    <a:bodyPr/>
                    <a:lstStyle/>
                    <a:p>
                      <a:pP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Endocardite infectieuse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50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27,3</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456503">
                <a:tc>
                  <a:txBody>
                    <a:bodyPr/>
                    <a:lstStyle/>
                    <a:p>
                      <a:pP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HTAP fixée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50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50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a:noFill/>
                    </a:lnB>
                  </a:tcPr>
                </a:tc>
              </a:tr>
              <a:tr h="456503">
                <a:tc>
                  <a:txBody>
                    <a:bodyPr/>
                    <a:lstStyle/>
                    <a:p>
                      <a:pPr>
                        <a:lnSpc>
                          <a:spcPct val="150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381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0" marB="0" anchor="ctr">
                    <a:lnL>
                      <a:noFill/>
                    </a:lnL>
                    <a:lnR>
                      <a:noFill/>
                    </a:lnR>
                    <a:lnT>
                      <a:noFill/>
                    </a:lnT>
                    <a:lnB w="381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968193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Black" pitchFamily="34" charset="0"/>
              </a:rPr>
              <a:t>Résultats </a:t>
            </a:r>
            <a:endParaRPr lang="fr-FR" dirty="0"/>
          </a:p>
        </p:txBody>
      </p:sp>
      <p:sp>
        <p:nvSpPr>
          <p:cNvPr id="3" name="Espace réservé du contenu 2"/>
          <p:cNvSpPr>
            <a:spLocks noGrp="1"/>
          </p:cNvSpPr>
          <p:nvPr>
            <p:ph idx="1"/>
          </p:nvPr>
        </p:nvSpPr>
        <p:spPr>
          <a:xfrm>
            <a:off x="457200" y="1700808"/>
            <a:ext cx="8229600" cy="4525963"/>
          </a:xfrm>
        </p:spPr>
        <p:txBody>
          <a:bodyPr/>
          <a:lstStyle/>
          <a:p>
            <a:pPr>
              <a:buFont typeface="Wingdings" panose="05000000000000000000" pitchFamily="2" charset="2"/>
              <a:buChar char="v"/>
            </a:pPr>
            <a:r>
              <a:rPr lang="fr-FR" sz="1800" b="1" dirty="0">
                <a:solidFill>
                  <a:schemeClr val="accent3">
                    <a:lumMod val="50000"/>
                  </a:schemeClr>
                </a:solidFill>
                <a:latin typeface="Arial" panose="020B0604020202020204" pitchFamily="34" charset="0"/>
                <a:cs typeface="Arial" panose="020B0604020202020204" pitchFamily="34" charset="0"/>
              </a:rPr>
              <a:t>Evolution immédiate après le traitement chirurgical</a:t>
            </a:r>
          </a:p>
          <a:p>
            <a:pPr marL="0" indent="0">
              <a:buNone/>
            </a:pPr>
            <a:r>
              <a:rPr lang="fr-FR" sz="1800" b="1" dirty="0">
                <a:latin typeface="Arial" panose="020B0604020202020204" pitchFamily="34" charset="0"/>
                <a:cs typeface="Arial" panose="020B0604020202020204" pitchFamily="34" charset="0"/>
              </a:rPr>
              <a:t>Tableau : répartition des patients selon l’évolution </a:t>
            </a:r>
            <a:r>
              <a:rPr lang="fr-FR" sz="1800" b="1" dirty="0" smtClean="0">
                <a:latin typeface="Arial" panose="020B0604020202020204" pitchFamily="34" charset="0"/>
                <a:cs typeface="Arial" panose="020B0604020202020204" pitchFamily="34" charset="0"/>
              </a:rPr>
              <a:t>postopératoire</a:t>
            </a:r>
            <a:endParaRPr lang="fr-FR" dirty="0" smtClean="0"/>
          </a:p>
          <a:p>
            <a:pPr marL="0" indent="0">
              <a:buNone/>
            </a:pPr>
            <a:endParaRPr lang="fr-FR" sz="1800" b="1" dirty="0">
              <a:latin typeface="Arial" panose="020B0604020202020204" pitchFamily="34" charset="0"/>
              <a:cs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895695186"/>
              </p:ext>
            </p:extLst>
          </p:nvPr>
        </p:nvGraphicFramePr>
        <p:xfrm>
          <a:off x="611560" y="2420888"/>
          <a:ext cx="6984775" cy="2701350"/>
        </p:xfrm>
        <a:graphic>
          <a:graphicData uri="http://schemas.openxmlformats.org/drawingml/2006/table">
            <a:tbl>
              <a:tblPr firstRow="1" firstCol="1" bandRow="1"/>
              <a:tblGrid>
                <a:gridCol w="3492813"/>
                <a:gridCol w="1745981"/>
                <a:gridCol w="1745981"/>
              </a:tblGrid>
              <a:tr h="450225">
                <a:tc>
                  <a:txBody>
                    <a:bodyPr/>
                    <a:lstStyle/>
                    <a:p>
                      <a:pPr>
                        <a:lnSpc>
                          <a:spcPct val="107000"/>
                        </a:lnSpc>
                        <a:spcAft>
                          <a:spcPts val="0"/>
                        </a:spcAft>
                      </a:pPr>
                      <a:r>
                        <a:rPr lang="fr-FR"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Evolution post opératoire</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Nombre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fr-FR"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Pourcentage</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tr>
              <a:tr h="450225">
                <a:tc>
                  <a:txBody>
                    <a:bodyPr/>
                    <a:lstStyle/>
                    <a:p>
                      <a:pPr>
                        <a:lnSpc>
                          <a:spcPct val="107000"/>
                        </a:lnSpc>
                        <a:spcAft>
                          <a:spcPts val="0"/>
                        </a:spcAft>
                      </a:pPr>
                      <a:r>
                        <a:rPr lang="fr-FR" sz="1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Favorable</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31</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c>
                  <a:txBody>
                    <a:bodyPr/>
                    <a:lstStyle/>
                    <a:p>
                      <a:pPr algn="ctr">
                        <a:lnSpc>
                          <a:spcPct val="107000"/>
                        </a:lnSpc>
                        <a:spcAft>
                          <a:spcPts val="0"/>
                        </a:spcAft>
                      </a:pPr>
                      <a:r>
                        <a:rPr lang="fr-FR" sz="1400" b="1">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68,9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w="38100" cap="flat" cmpd="sng" algn="ctr">
                      <a:solidFill>
                        <a:srgbClr val="000000"/>
                      </a:solidFill>
                      <a:prstDash val="solid"/>
                      <a:round/>
                      <a:headEnd type="none" w="med" len="med"/>
                      <a:tailEnd type="none" w="med" len="med"/>
                    </a:lnT>
                    <a:lnB>
                      <a:noFill/>
                    </a:lnB>
                  </a:tcPr>
                </a:tc>
              </a:tr>
              <a:tr h="450225">
                <a:tc>
                  <a:txBody>
                    <a:bodyPr/>
                    <a:lstStyle/>
                    <a:p>
                      <a:pP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Décès</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20,0</a:t>
                      </a:r>
                      <a:endParaRPr lang="fr-FR" sz="110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450225">
                <a:tc>
                  <a:txBody>
                    <a:bodyPr/>
                    <a:lstStyle/>
                    <a:p>
                      <a:pP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Complication</a:t>
                      </a:r>
                      <a:r>
                        <a:rPr lang="fr-FR" sz="1400" baseline="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p>
                  </a:txBody>
                  <a:tcPr marL="44450" marR="44450" marT="47625" marB="47625" anchor="ctr">
                    <a:lnL>
                      <a:noFill/>
                    </a:lnL>
                    <a:lnR>
                      <a:noFill/>
                    </a:lnR>
                    <a:lnT>
                      <a:noFill/>
                    </a:lnT>
                    <a:lnB>
                      <a:noFill/>
                    </a:lnB>
                  </a:tcPr>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09,1</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a:noFill/>
                    </a:lnB>
                  </a:tcPr>
                </a:tc>
              </a:tr>
              <a:tr h="450225">
                <a:tc>
                  <a:txBody>
                    <a:bodyPr/>
                    <a:lstStyle/>
                    <a:p>
                      <a:pPr>
                        <a:lnSpc>
                          <a:spcPct val="107000"/>
                        </a:lnSpc>
                        <a:spcAft>
                          <a:spcPts val="0"/>
                        </a:spcAft>
                      </a:pPr>
                      <a:r>
                        <a:rPr lang="fr-FR" sz="1100" dirty="0" smtClean="0">
                          <a:effectLst/>
                          <a:latin typeface="Arial" panose="020B0604020202020204" pitchFamily="34" charset="0"/>
                          <a:ea typeface="Calibri" panose="020F0502020204030204" pitchFamily="34" charset="0"/>
                          <a:cs typeface="Times New Roman" panose="02020603050405020304" pitchFamily="18" charset="0"/>
                        </a:rPr>
                        <a:t>ND</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noFill/>
                      <a:prstDash val="solid"/>
                      <a:round/>
                      <a:headEnd type="none" w="med" len="med"/>
                      <a:tailEnd type="none" w="med" len="med"/>
                    </a:lnB>
                  </a:tcPr>
                </a:tc>
                <a:tc>
                  <a:txBody>
                    <a:bodyPr/>
                    <a:lstStyle/>
                    <a:p>
                      <a:pPr algn="ctr">
                        <a:lnSpc>
                          <a:spcPct val="107000"/>
                        </a:lnSpc>
                        <a:spcAft>
                          <a:spcPts val="0"/>
                        </a:spcAft>
                      </a:pPr>
                      <a:r>
                        <a:rPr lang="fr-FR" sz="1100" dirty="0" smtClean="0">
                          <a:effectLst/>
                          <a:latin typeface="Arial" panose="020B0604020202020204" pitchFamily="34" charset="0"/>
                          <a:ea typeface="Calibri" panose="020F0502020204030204" pitchFamily="34" charset="0"/>
                          <a:cs typeface="Times New Roman" panose="02020603050405020304" pitchFamily="18" charset="0"/>
                        </a:rPr>
                        <a:t>7</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noFill/>
                      <a:prstDash val="solid"/>
                      <a:round/>
                      <a:headEnd type="none" w="med" len="med"/>
                      <a:tailEnd type="none" w="med" len="med"/>
                    </a:lnB>
                  </a:tcPr>
                </a:tc>
                <a:tc>
                  <a:txBody>
                    <a:bodyPr/>
                    <a:lstStyle/>
                    <a:p>
                      <a:pPr algn="ctr">
                        <a:lnSpc>
                          <a:spcPct val="107000"/>
                        </a:lnSpc>
                        <a:spcAft>
                          <a:spcPts val="0"/>
                        </a:spcAft>
                      </a:pPr>
                      <a:r>
                        <a:rPr lang="fr-FR" sz="1100" dirty="0" smtClean="0">
                          <a:effectLst/>
                          <a:latin typeface="Arial" panose="020B0604020202020204" pitchFamily="34" charset="0"/>
                          <a:ea typeface="Calibri" panose="020F0502020204030204" pitchFamily="34" charset="0"/>
                          <a:cs typeface="Times New Roman" panose="02020603050405020304" pitchFamily="18" charset="0"/>
                        </a:rPr>
                        <a:t>11,0</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noFill/>
                      <a:prstDash val="solid"/>
                      <a:round/>
                      <a:headEnd type="none" w="med" len="med"/>
                      <a:tailEnd type="none" w="med" len="med"/>
                    </a:lnB>
                  </a:tcPr>
                </a:tc>
              </a:tr>
              <a:tr h="450225">
                <a:tc>
                  <a:txBody>
                    <a:bodyPr/>
                    <a:lstStyle/>
                    <a:p>
                      <a:pPr>
                        <a:lnSpc>
                          <a:spcPct val="107000"/>
                        </a:lnSpc>
                        <a:spcAft>
                          <a:spcPts val="0"/>
                        </a:spcAft>
                      </a:pPr>
                      <a:r>
                        <a:rPr lang="fr-FR"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noFill/>
                      <a:prstDash val="solid"/>
                      <a:round/>
                      <a:headEnd type="none" w="med" len="med"/>
                      <a:tailEnd type="none" w="med" len="med"/>
                    </a:lnB>
                  </a:tcPr>
                </a:tc>
                <a:tc>
                  <a:txBody>
                    <a:bodyPr/>
                    <a:lstStyle/>
                    <a:p>
                      <a:pPr algn="ctr">
                        <a:lnSpc>
                          <a:spcPct val="107000"/>
                        </a:lnSpc>
                        <a:spcAft>
                          <a:spcPts val="0"/>
                        </a:spcAft>
                      </a:pPr>
                      <a:r>
                        <a:rPr lang="fr-FR" sz="14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52</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noFill/>
                      <a:prstDash val="solid"/>
                      <a:round/>
                      <a:headEnd type="none" w="med" len="med"/>
                      <a:tailEnd type="none" w="med" len="med"/>
                    </a:lnB>
                  </a:tcPr>
                </a:tc>
                <a:tc>
                  <a:txBody>
                    <a:bodyPr/>
                    <a:lstStyle/>
                    <a:p>
                      <a:pPr algn="ctr">
                        <a:lnSpc>
                          <a:spcPct val="107000"/>
                        </a:lnSpc>
                        <a:spcAft>
                          <a:spcPts val="0"/>
                        </a:spcAft>
                      </a:pPr>
                      <a:r>
                        <a:rPr lang="fr-FR"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100,0</a:t>
                      </a:r>
                      <a:endParaRPr lang="fr-FR" sz="1100" dirty="0">
                        <a:effectLst/>
                        <a:latin typeface="Arial" panose="020B0604020202020204" pitchFamily="34" charset="0"/>
                        <a:ea typeface="Calibri" panose="020F0502020204030204" pitchFamily="34" charset="0"/>
                        <a:cs typeface="Times New Roman" panose="02020603050405020304" pitchFamily="18" charset="0"/>
                      </a:endParaRPr>
                    </a:p>
                  </a:txBody>
                  <a:tcPr marL="44450" marR="44450" marT="47625" marB="47625" anchor="ctr">
                    <a:lnL>
                      <a:noFill/>
                    </a:lnL>
                    <a:lnR>
                      <a:noFill/>
                    </a:lnR>
                    <a:lnT>
                      <a:noFill/>
                    </a:lnT>
                    <a:lnB w="38100" cap="flat" cmpd="sng" algn="ctr">
                      <a:no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141687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fr-FR" sz="4400" b="1" dirty="0" smtClean="0">
              <a:solidFill>
                <a:schemeClr val="tx2"/>
              </a:solidFill>
              <a:latin typeface="Arial Black" pitchFamily="34" charset="0"/>
            </a:endParaRPr>
          </a:p>
          <a:p>
            <a:pPr marL="0" indent="0">
              <a:buNone/>
            </a:pPr>
            <a:r>
              <a:rPr lang="fr-FR" sz="4400" b="1" dirty="0">
                <a:solidFill>
                  <a:schemeClr val="tx2"/>
                </a:solidFill>
                <a:latin typeface="Arial Black" pitchFamily="34" charset="0"/>
              </a:rPr>
              <a:t> </a:t>
            </a:r>
            <a:r>
              <a:rPr lang="fr-FR" sz="4400" b="1" dirty="0" smtClean="0">
                <a:solidFill>
                  <a:schemeClr val="tx2"/>
                </a:solidFill>
                <a:latin typeface="Arial Black" pitchFamily="34" charset="0"/>
              </a:rPr>
              <a:t>        DISCUSSION/</a:t>
            </a:r>
          </a:p>
          <a:p>
            <a:pPr marL="0" indent="0">
              <a:buNone/>
            </a:pPr>
            <a:r>
              <a:rPr lang="fr-FR" sz="4400" b="1" dirty="0">
                <a:solidFill>
                  <a:schemeClr val="tx2"/>
                </a:solidFill>
                <a:latin typeface="Arial Black" pitchFamily="34" charset="0"/>
              </a:rPr>
              <a:t> </a:t>
            </a:r>
            <a:r>
              <a:rPr lang="fr-FR" sz="4400" b="1" dirty="0" smtClean="0">
                <a:solidFill>
                  <a:schemeClr val="tx2"/>
                </a:solidFill>
                <a:latin typeface="Arial Black" pitchFamily="34" charset="0"/>
              </a:rPr>
              <a:t>     COMMENTAIRES</a:t>
            </a:r>
            <a:endParaRPr lang="fr-FR" sz="4400" b="1" dirty="0">
              <a:solidFill>
                <a:schemeClr val="tx2"/>
              </a:solidFill>
              <a:latin typeface="Arial Black" pitchFamily="34" charset="0"/>
            </a:endParaRPr>
          </a:p>
        </p:txBody>
      </p:sp>
    </p:spTree>
    <p:extLst>
      <p:ext uri="{BB962C8B-B14F-4D97-AF65-F5344CB8AC3E}">
        <p14:creationId xmlns:p14="http://schemas.microsoft.com/office/powerpoint/2010/main" val="15398636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Black" pitchFamily="34" charset="0"/>
              </a:rPr>
              <a:t>Discussion </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a:xfrm>
            <a:off x="457200" y="1600200"/>
            <a:ext cx="8291264" cy="5257800"/>
          </a:xfrm>
        </p:spPr>
        <p:txBody>
          <a:bodyPr>
            <a:normAutofit/>
          </a:bodyPr>
          <a:lstStyle/>
          <a:p>
            <a:pPr marL="0" indent="0">
              <a:buNone/>
            </a:pPr>
            <a:r>
              <a:rPr lang="fr-FR" sz="2000" dirty="0">
                <a:solidFill>
                  <a:srgbClr val="FF0000"/>
                </a:solidFill>
                <a:latin typeface="Times New Roman" panose="02020603050405020304" pitchFamily="18" charset="0"/>
                <a:cs typeface="Times New Roman" panose="02020603050405020304" pitchFamily="18" charset="0"/>
              </a:rPr>
              <a:t> </a:t>
            </a:r>
            <a:r>
              <a:rPr lang="fr-FR" sz="2000" dirty="0" smtClean="0">
                <a:solidFill>
                  <a:srgbClr val="FF0000"/>
                </a:solidFill>
                <a:latin typeface="Times New Roman" panose="02020603050405020304" pitchFamily="18" charset="0"/>
                <a:cs typeface="Times New Roman" panose="02020603050405020304" pitchFamily="18" charset="0"/>
              </a:rPr>
              <a:t>           I- Données </a:t>
            </a:r>
            <a:r>
              <a:rPr lang="fr-FR" sz="2000" dirty="0" err="1" smtClean="0">
                <a:solidFill>
                  <a:srgbClr val="FF0000"/>
                </a:solidFill>
                <a:latin typeface="Times New Roman" panose="02020603050405020304" pitchFamily="18" charset="0"/>
                <a:cs typeface="Times New Roman" panose="02020603050405020304" pitchFamily="18" charset="0"/>
              </a:rPr>
              <a:t>socio-démographiques</a:t>
            </a:r>
            <a:endParaRPr lang="fr-FR" sz="20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fr-FR" sz="2000" b="1" dirty="0" smtClean="0">
                <a:solidFill>
                  <a:srgbClr val="0070C0"/>
                </a:solidFill>
                <a:latin typeface="Times New Roman" panose="02020603050405020304" pitchFamily="18" charset="0"/>
                <a:cs typeface="Times New Roman" panose="02020603050405020304" pitchFamily="18" charset="0"/>
              </a:rPr>
              <a:t>Notre étude</a:t>
            </a:r>
            <a:r>
              <a:rPr lang="fr-FR" sz="2000" dirty="0" smtClean="0">
                <a:solidFill>
                  <a:srgbClr val="0070C0"/>
                </a:solidFill>
                <a:latin typeface="Times New Roman" panose="02020603050405020304" pitchFamily="18" charset="0"/>
                <a:cs typeface="Times New Roman" panose="02020603050405020304" pitchFamily="18" charset="0"/>
              </a:rPr>
              <a:t>: </a:t>
            </a:r>
            <a:r>
              <a:rPr lang="fr-FR" sz="2000" b="1" dirty="0" smtClean="0">
                <a:latin typeface="Times New Roman" panose="02020603050405020304" pitchFamily="18" charset="0"/>
                <a:cs typeface="Times New Roman" panose="02020603050405020304" pitchFamily="18" charset="0"/>
              </a:rPr>
              <a:t>sexe</a:t>
            </a:r>
            <a:r>
              <a:rPr lang="fr-FR" sz="2000"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                                                       </a:t>
            </a:r>
            <a:r>
              <a:rPr lang="fr-FR" sz="2000" b="1" dirty="0" smtClean="0">
                <a:solidFill>
                  <a:schemeClr val="accent3">
                    <a:lumMod val="50000"/>
                  </a:schemeClr>
                </a:solidFill>
                <a:latin typeface="Times New Roman" panose="02020603050405020304" pitchFamily="18" charset="0"/>
                <a:cs typeface="Times New Roman" panose="02020603050405020304" pitchFamily="18" charset="0"/>
              </a:rPr>
              <a:t>Masculin</a:t>
            </a:r>
          </a:p>
          <a:p>
            <a:pPr marL="0" indent="0">
              <a:buNone/>
            </a:pPr>
            <a:r>
              <a:rPr lang="fr-FR" b="1" dirty="0">
                <a:solidFill>
                  <a:schemeClr val="accent3">
                    <a:lumMod val="50000"/>
                  </a:schemeClr>
                </a:solidFill>
                <a:latin typeface="Times New Roman" panose="02020603050405020304" pitchFamily="18" charset="0"/>
                <a:cs typeface="Times New Roman" panose="02020603050405020304" pitchFamily="18" charset="0"/>
              </a:rPr>
              <a:t> </a:t>
            </a:r>
            <a:r>
              <a:rPr lang="fr-FR" b="1" dirty="0" smtClean="0">
                <a:solidFill>
                  <a:schemeClr val="accent3">
                    <a:lumMod val="50000"/>
                  </a:schemeClr>
                </a:solidFill>
                <a:latin typeface="Times New Roman" panose="02020603050405020304" pitchFamily="18" charset="0"/>
                <a:cs typeface="Times New Roman" panose="02020603050405020304" pitchFamily="18" charset="0"/>
              </a:rPr>
              <a:t>          </a:t>
            </a:r>
            <a:r>
              <a:rPr lang="fr-FR" b="1" dirty="0">
                <a:solidFill>
                  <a:schemeClr val="accent3">
                    <a:lumMod val="50000"/>
                  </a:schemeClr>
                </a:solidFill>
                <a:latin typeface="Times New Roman" panose="02020603050405020304" pitchFamily="18" charset="0"/>
                <a:cs typeface="Times New Roman" panose="02020603050405020304" pitchFamily="18" charset="0"/>
              </a:rPr>
              <a:t> </a:t>
            </a:r>
            <a:r>
              <a:rPr lang="fr-FR" b="1" dirty="0">
                <a:solidFill>
                  <a:srgbClr val="FF0000"/>
                </a:solidFill>
                <a:latin typeface="Times New Roman" panose="02020603050405020304" pitchFamily="18" charset="0"/>
                <a:cs typeface="Times New Roman" panose="02020603050405020304" pitchFamily="18" charset="0"/>
              </a:rPr>
              <a:t>=</a:t>
            </a:r>
            <a:r>
              <a:rPr lang="fr-FR" b="1" dirty="0">
                <a:solidFill>
                  <a:schemeClr val="accent3">
                    <a:lumMod val="50000"/>
                  </a:schemeClr>
                </a:solidFill>
                <a:latin typeface="Times New Roman" panose="02020603050405020304" pitchFamily="18" charset="0"/>
                <a:cs typeface="Times New Roman" panose="02020603050405020304" pitchFamily="18" charset="0"/>
              </a:rPr>
              <a:t>             </a:t>
            </a:r>
            <a:endParaRPr lang="fr-FR" b="1" dirty="0" smtClean="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r>
              <a:rPr lang="fr-FR" sz="1800" b="1" dirty="0" smtClean="0">
                <a:latin typeface="Times New Roman" panose="02020603050405020304" pitchFamily="18" charset="0"/>
                <a:cs typeface="Times New Roman" panose="02020603050405020304" pitchFamily="18" charset="0"/>
              </a:rPr>
              <a:t>  </a:t>
            </a:r>
            <a:r>
              <a:rPr lang="fr-FR" sz="1800" b="1" dirty="0" err="1" smtClean="0">
                <a:latin typeface="Times New Roman" panose="02020603050405020304" pitchFamily="18" charset="0"/>
                <a:cs typeface="Times New Roman" panose="02020603050405020304" pitchFamily="18" charset="0"/>
              </a:rPr>
              <a:t>Benbahia</a:t>
            </a:r>
            <a:r>
              <a:rPr lang="fr-FR" sz="1800" b="1" dirty="0" smtClean="0">
                <a:latin typeface="Times New Roman" panose="02020603050405020304" pitchFamily="18" charset="0"/>
                <a:cs typeface="Times New Roman" panose="02020603050405020304" pitchFamily="18" charset="0"/>
              </a:rPr>
              <a:t> </a:t>
            </a:r>
            <a:r>
              <a:rPr lang="fr-FR" sz="1800" b="1" dirty="0" err="1" smtClean="0">
                <a:latin typeface="Times New Roman" panose="02020603050405020304" pitchFamily="18" charset="0"/>
                <a:cs typeface="Times New Roman" panose="02020603050405020304" pitchFamily="18" charset="0"/>
              </a:rPr>
              <a:t>Assim</a:t>
            </a:r>
            <a:r>
              <a:rPr lang="fr-FR" sz="1800" b="1" dirty="0" smtClean="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(Maroc 2018)</a:t>
            </a:r>
            <a:endParaRPr lang="fr-FR" sz="1800" dirty="0" smtClean="0">
              <a:solidFill>
                <a:schemeClr val="accent3">
                  <a:lumMod val="75000"/>
                </a:schemeClr>
              </a:solidFill>
              <a:latin typeface="Times New Roman" panose="02020603050405020304" pitchFamily="18" charset="0"/>
              <a:cs typeface="Times New Roman" panose="02020603050405020304" pitchFamily="18" charset="0"/>
            </a:endParaRPr>
          </a:p>
          <a:p>
            <a:pPr marL="0" indent="0">
              <a:buNone/>
            </a:pPr>
            <a:r>
              <a:rPr lang="fr-FR" sz="1800" b="1" dirty="0" smtClean="0">
                <a:solidFill>
                  <a:schemeClr val="accent3">
                    <a:lumMod val="75000"/>
                  </a:schemeClr>
                </a:solidFill>
                <a:latin typeface="Times New Roman" panose="02020603050405020304" pitchFamily="18" charset="0"/>
                <a:cs typeface="Times New Roman" panose="02020603050405020304" pitchFamily="18" charset="0"/>
              </a:rPr>
              <a:t>                                                               </a:t>
            </a:r>
            <a:r>
              <a:rPr lang="fr-FR" sz="1800" b="1" dirty="0" smtClean="0">
                <a:latin typeface="Times New Roman" panose="02020603050405020304" pitchFamily="18" charset="0"/>
                <a:cs typeface="Times New Roman" panose="02020603050405020304" pitchFamily="18" charset="0"/>
              </a:rPr>
              <a:t>                               </a:t>
            </a:r>
            <a:r>
              <a:rPr lang="fr-FR" sz="1800" b="1" dirty="0" smtClean="0">
                <a:solidFill>
                  <a:schemeClr val="accent3">
                    <a:lumMod val="50000"/>
                  </a:schemeClr>
                </a:solidFill>
                <a:latin typeface="Times New Roman" panose="02020603050405020304" pitchFamily="18" charset="0"/>
                <a:cs typeface="Times New Roman" panose="02020603050405020304" pitchFamily="18" charset="0"/>
              </a:rPr>
              <a:t>Masculin</a:t>
            </a:r>
          </a:p>
          <a:p>
            <a:pPr marL="0" indent="0">
              <a:buNone/>
            </a:pPr>
            <a:r>
              <a:rPr lang="fr-FR" sz="1800" b="1" dirty="0" smtClean="0">
                <a:latin typeface="Times New Roman" panose="02020603050405020304" pitchFamily="18" charset="0"/>
                <a:cs typeface="Times New Roman" panose="02020603050405020304" pitchFamily="18" charset="0"/>
              </a:rPr>
              <a:t>  G </a:t>
            </a:r>
            <a:r>
              <a:rPr lang="fr-FR" sz="1800" b="1" dirty="0" err="1" smtClean="0">
                <a:latin typeface="Times New Roman" panose="02020603050405020304" pitchFamily="18" charset="0"/>
                <a:cs typeface="Times New Roman" panose="02020603050405020304" pitchFamily="18" charset="0"/>
              </a:rPr>
              <a:t>Kinda</a:t>
            </a:r>
            <a:r>
              <a:rPr lang="fr-FR" sz="1800" b="1" dirty="0" smtClean="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 Burkina 2015)                        </a:t>
            </a:r>
            <a:endParaRPr lang="fr-FR" sz="1800" dirty="0" smtClean="0">
              <a:solidFill>
                <a:schemeClr val="accent3">
                  <a:lumMod val="75000"/>
                </a:schemeClr>
              </a:solidFill>
              <a:latin typeface="Times New Roman" panose="02020603050405020304" pitchFamily="18" charset="0"/>
              <a:cs typeface="Times New Roman" panose="02020603050405020304" pitchFamily="18" charset="0"/>
            </a:endParaRPr>
          </a:p>
          <a:p>
            <a:pPr marL="0" indent="0">
              <a:buNone/>
            </a:pPr>
            <a:r>
              <a:rPr lang="fr-FR" sz="1800" b="1" dirty="0" smtClean="0">
                <a:solidFill>
                  <a:schemeClr val="accent3">
                    <a:lumMod val="50000"/>
                  </a:schemeClr>
                </a:solidFill>
                <a:latin typeface="Times New Roman" panose="02020603050405020304" pitchFamily="18" charset="0"/>
                <a:cs typeface="Times New Roman" panose="02020603050405020304" pitchFamily="18" charset="0"/>
              </a:rPr>
              <a:t>                             </a:t>
            </a:r>
          </a:p>
          <a:p>
            <a:pPr marL="0" indent="0">
              <a:buNone/>
            </a:pPr>
            <a:r>
              <a:rPr lang="fr-FR" sz="1800" b="1" dirty="0">
                <a:solidFill>
                  <a:schemeClr val="accent3">
                    <a:lumMod val="50000"/>
                  </a:schemeClr>
                </a:solidFill>
                <a:latin typeface="Times New Roman" panose="02020603050405020304" pitchFamily="18" charset="0"/>
                <a:cs typeface="Times New Roman" panose="02020603050405020304" pitchFamily="18" charset="0"/>
              </a:rPr>
              <a:t> </a:t>
            </a:r>
            <a:r>
              <a:rPr lang="fr-FR" sz="1800" b="1" dirty="0" smtClean="0">
                <a:solidFill>
                  <a:schemeClr val="accent3">
                    <a:lumMod val="50000"/>
                  </a:schemeClr>
                </a:solidFill>
                <a:latin typeface="Times New Roman" panose="02020603050405020304" pitchFamily="18" charset="0"/>
                <a:cs typeface="Times New Roman" panose="02020603050405020304" pitchFamily="18" charset="0"/>
              </a:rPr>
              <a:t>                      </a:t>
            </a:r>
            <a:r>
              <a:rPr lang="fr-FR" b="1" dirty="0">
                <a:solidFill>
                  <a:srgbClr val="FF0000"/>
                </a:solidFill>
                <a:latin typeface="Times New Roman" panose="02020603050405020304" pitchFamily="18" charset="0"/>
                <a:cs typeface="Times New Roman" panose="02020603050405020304" pitchFamily="18" charset="0"/>
              </a:rPr>
              <a:t>≠</a:t>
            </a:r>
            <a:r>
              <a:rPr lang="fr-FR" sz="1800" b="1" dirty="0" smtClean="0">
                <a:solidFill>
                  <a:schemeClr val="accent3">
                    <a:lumMod val="50000"/>
                  </a:schemeClr>
                </a:solidFill>
                <a:latin typeface="Times New Roman" panose="02020603050405020304" pitchFamily="18" charset="0"/>
                <a:cs typeface="Times New Roman" panose="02020603050405020304" pitchFamily="18" charset="0"/>
              </a:rPr>
              <a:t> </a:t>
            </a:r>
            <a:endParaRPr lang="fr-FR" b="1" dirty="0" smtClean="0">
              <a:solidFill>
                <a:srgbClr val="FF0000"/>
              </a:solidFill>
              <a:latin typeface="Times New Roman" panose="02020603050405020304" pitchFamily="18" charset="0"/>
              <a:cs typeface="Times New Roman" panose="02020603050405020304" pitchFamily="18" charset="0"/>
            </a:endParaRPr>
          </a:p>
          <a:p>
            <a:pPr>
              <a:buFont typeface="Wingdings" pitchFamily="2" charset="2"/>
              <a:buChar char="Ø"/>
            </a:pPr>
            <a:r>
              <a:rPr lang="fr-FR" sz="1800" b="1" dirty="0" err="1" smtClean="0">
                <a:latin typeface="Times New Roman" panose="02020603050405020304" pitchFamily="18" charset="0"/>
                <a:cs typeface="Times New Roman" panose="02020603050405020304" pitchFamily="18" charset="0"/>
              </a:rPr>
              <a:t>Daou</a:t>
            </a:r>
            <a:r>
              <a:rPr lang="fr-FR" sz="1800" b="1" dirty="0" smtClean="0">
                <a:latin typeface="Times New Roman" panose="02020603050405020304" pitchFamily="18" charset="0"/>
                <a:cs typeface="Times New Roman" panose="02020603050405020304" pitchFamily="18" charset="0"/>
              </a:rPr>
              <a:t> H             </a:t>
            </a:r>
            <a:r>
              <a:rPr lang="fr-FR" sz="1800" dirty="0" smtClean="0">
                <a:latin typeface="Times New Roman" panose="02020603050405020304" pitchFamily="18" charset="0"/>
                <a:cs typeface="Times New Roman" panose="02020603050405020304" pitchFamily="18" charset="0"/>
              </a:rPr>
              <a:t>( </a:t>
            </a:r>
            <a:r>
              <a:rPr lang="fr-FR" sz="1800" dirty="0">
                <a:latin typeface="Times New Roman" panose="02020603050405020304" pitchFamily="18" charset="0"/>
                <a:cs typeface="Times New Roman" panose="02020603050405020304" pitchFamily="18" charset="0"/>
              </a:rPr>
              <a:t>Mali </a:t>
            </a:r>
            <a:r>
              <a:rPr lang="fr-FR" sz="1800" dirty="0" smtClean="0">
                <a:latin typeface="Times New Roman" panose="02020603050405020304" pitchFamily="18" charset="0"/>
                <a:cs typeface="Times New Roman" panose="02020603050405020304" pitchFamily="18" charset="0"/>
              </a:rPr>
              <a:t> 2008) </a:t>
            </a:r>
          </a:p>
          <a:p>
            <a:pPr>
              <a:buFont typeface="Wingdings" pitchFamily="2" charset="2"/>
              <a:buChar char="Ø"/>
            </a:pPr>
            <a:r>
              <a:rPr lang="fr-FR" sz="1800" b="1" dirty="0" smtClean="0">
                <a:latin typeface="Times New Roman" panose="02020603050405020304" pitchFamily="18" charset="0"/>
                <a:cs typeface="Times New Roman" panose="02020603050405020304" pitchFamily="18" charset="0"/>
              </a:rPr>
              <a:t>Noel B</a:t>
            </a:r>
            <a:r>
              <a:rPr lang="fr-FR" sz="1800" b="1" dirty="0">
                <a:latin typeface="Times New Roman" panose="02020603050405020304" pitchFamily="18" charset="0"/>
                <a:cs typeface="Times New Roman" panose="02020603050405020304" pitchFamily="18" charset="0"/>
              </a:rPr>
              <a:t> </a:t>
            </a:r>
            <a:r>
              <a:rPr lang="fr-FR" sz="1800" b="1" dirty="0" smtClean="0">
                <a:latin typeface="Times New Roman" panose="02020603050405020304" pitchFamily="18" charset="0"/>
                <a:cs typeface="Times New Roman" panose="02020603050405020304" pitchFamily="18" charset="0"/>
              </a:rPr>
              <a:t>                </a:t>
            </a:r>
            <a:r>
              <a:rPr lang="fr-FR" sz="1800" dirty="0" smtClean="0">
                <a:latin typeface="Times New Roman" panose="02020603050405020304" pitchFamily="18" charset="0"/>
                <a:cs typeface="Times New Roman" panose="02020603050405020304" pitchFamily="18" charset="0"/>
              </a:rPr>
              <a:t>( Mali  2020)                                        </a:t>
            </a:r>
            <a:r>
              <a:rPr lang="fr-FR" sz="1800" b="1" dirty="0" smtClean="0">
                <a:solidFill>
                  <a:schemeClr val="accent3">
                    <a:lumMod val="50000"/>
                  </a:schemeClr>
                </a:solidFill>
                <a:latin typeface="Times New Roman" panose="02020603050405020304" pitchFamily="18" charset="0"/>
                <a:cs typeface="Times New Roman" panose="02020603050405020304" pitchFamily="18" charset="0"/>
              </a:rPr>
              <a:t>Féminin</a:t>
            </a:r>
          </a:p>
          <a:p>
            <a:pPr>
              <a:buFont typeface="Wingdings" pitchFamily="2" charset="2"/>
              <a:buChar char="Ø"/>
            </a:pPr>
            <a:r>
              <a:rPr lang="fr-FR" sz="1800" b="1" dirty="0" smtClean="0">
                <a:latin typeface="Times New Roman" panose="02020603050405020304" pitchFamily="18" charset="0"/>
                <a:cs typeface="Times New Roman" panose="02020603050405020304" pitchFamily="18" charset="0"/>
              </a:rPr>
              <a:t>Boubacar Z        </a:t>
            </a:r>
            <a:r>
              <a:rPr lang="fr-FR" sz="1800" dirty="0">
                <a:latin typeface="Times New Roman" panose="02020603050405020304" pitchFamily="18" charset="0"/>
                <a:cs typeface="Times New Roman" panose="02020603050405020304" pitchFamily="18" charset="0"/>
              </a:rPr>
              <a:t>(</a:t>
            </a:r>
            <a:r>
              <a:rPr lang="fr-FR" sz="1800" dirty="0" smtClean="0">
                <a:latin typeface="Times New Roman" panose="02020603050405020304" pitchFamily="18" charset="0"/>
                <a:cs typeface="Times New Roman" panose="02020603050405020304" pitchFamily="18" charset="0"/>
              </a:rPr>
              <a:t> Niger 2018</a:t>
            </a:r>
            <a:r>
              <a:rPr lang="fr-FR" sz="1800" b="1" dirty="0" smtClean="0">
                <a:latin typeface="Times New Roman" panose="02020603050405020304" pitchFamily="18" charset="0"/>
                <a:cs typeface="Times New Roman" panose="02020603050405020304" pitchFamily="18" charset="0"/>
              </a:rPr>
              <a:t>)                       </a:t>
            </a:r>
            <a:endParaRPr lang="fr-FR" sz="1800" b="1" dirty="0" smtClean="0">
              <a:latin typeface="Arial" pitchFamily="34" charset="0"/>
              <a:cs typeface="Arial" pitchFamily="34" charset="0"/>
            </a:endParaRPr>
          </a:p>
          <a:p>
            <a:pPr marL="0" indent="0">
              <a:buNone/>
            </a:pPr>
            <a:r>
              <a:rPr lang="fr-FR" sz="2000" b="1" dirty="0">
                <a:latin typeface="Times New Roman" panose="02020603050405020304" pitchFamily="18" charset="0"/>
                <a:cs typeface="Times New Roman" panose="02020603050405020304" pitchFamily="18" charset="0"/>
              </a:rPr>
              <a:t>l’implication du sexe dans la genèse des </a:t>
            </a:r>
            <a:r>
              <a:rPr lang="fr-FR" sz="2000" b="1" dirty="0" smtClean="0">
                <a:latin typeface="Times New Roman" panose="02020603050405020304" pitchFamily="18" charset="0"/>
                <a:cs typeface="Times New Roman" panose="02020603050405020304" pitchFamily="18" charset="0"/>
              </a:rPr>
              <a:t>CC et </a:t>
            </a:r>
            <a:r>
              <a:rPr lang="fr-FR" sz="2000" b="1" dirty="0">
                <a:latin typeface="Times New Roman" panose="02020603050405020304" pitchFamily="18" charset="0"/>
                <a:cs typeface="Times New Roman" panose="02020603050405020304" pitchFamily="18" charset="0"/>
              </a:rPr>
              <a:t>il n’existe pas une prédominance nette du genre</a:t>
            </a:r>
            <a:endParaRPr lang="fr-FR" sz="2000" b="1" dirty="0" smtClean="0">
              <a:latin typeface="Times New Roman" panose="02020603050405020304" pitchFamily="18" charset="0"/>
              <a:cs typeface="Times New Roman" panose="02020603050405020304" pitchFamily="18" charset="0"/>
            </a:endParaRPr>
          </a:p>
        </p:txBody>
      </p:sp>
      <p:sp>
        <p:nvSpPr>
          <p:cNvPr id="4" name="Flèche droite 3"/>
          <p:cNvSpPr/>
          <p:nvPr/>
        </p:nvSpPr>
        <p:spPr>
          <a:xfrm>
            <a:off x="4081979" y="2109500"/>
            <a:ext cx="172819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Accolade ouvrante 5"/>
          <p:cNvSpPr/>
          <p:nvPr/>
        </p:nvSpPr>
        <p:spPr>
          <a:xfrm flipH="1">
            <a:off x="5185718" y="3032391"/>
            <a:ext cx="397545" cy="762957"/>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solidFill>
                <a:schemeClr val="accent3">
                  <a:lumMod val="50000"/>
                </a:schemeClr>
              </a:solidFill>
            </a:endParaRPr>
          </a:p>
        </p:txBody>
      </p:sp>
      <p:sp>
        <p:nvSpPr>
          <p:cNvPr id="7" name="Flèche courbée vers la gauche 6"/>
          <p:cNvSpPr/>
          <p:nvPr/>
        </p:nvSpPr>
        <p:spPr>
          <a:xfrm>
            <a:off x="7956376" y="2624539"/>
            <a:ext cx="648072" cy="354076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Accolade fermante 7"/>
          <p:cNvSpPr/>
          <p:nvPr/>
        </p:nvSpPr>
        <p:spPr>
          <a:xfrm>
            <a:off x="5106041" y="4847719"/>
            <a:ext cx="477222" cy="936104"/>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41728413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Black" pitchFamily="34" charset="0"/>
              </a:rPr>
              <a:t>Discussion </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a:xfrm>
            <a:off x="457200" y="1600200"/>
            <a:ext cx="8291264" cy="5141168"/>
          </a:xfrm>
        </p:spPr>
        <p:txBody>
          <a:bodyPr>
            <a:normAutofit fontScale="92500" lnSpcReduction="10000"/>
          </a:bodyPr>
          <a:lstStyle/>
          <a:p>
            <a:pPr marL="0" indent="0">
              <a:buNone/>
            </a:pPr>
            <a:r>
              <a:rPr lang="fr-FR" sz="2000" b="1" dirty="0" smtClean="0">
                <a:solidFill>
                  <a:srgbClr val="0070C0"/>
                </a:solidFill>
                <a:latin typeface="Times New Roman" panose="02020603050405020304" pitchFamily="18" charset="0"/>
                <a:cs typeface="Times New Roman" panose="02020603050405020304" pitchFamily="18" charset="0"/>
              </a:rPr>
              <a:t>2- Age</a:t>
            </a:r>
          </a:p>
          <a:p>
            <a:pPr marL="0" indent="0">
              <a:buNone/>
            </a:pPr>
            <a:r>
              <a:rPr lang="fr-FR" sz="2000" b="1" dirty="0" smtClean="0">
                <a:solidFill>
                  <a:srgbClr val="0070C0"/>
                </a:solidFill>
                <a:latin typeface="Times New Roman" panose="02020603050405020304" pitchFamily="18" charset="0"/>
                <a:cs typeface="Times New Roman" panose="02020603050405020304" pitchFamily="18" charset="0"/>
              </a:rPr>
              <a:t>NE: </a:t>
            </a:r>
            <a:r>
              <a:rPr lang="fr-FR" sz="2000" b="1" dirty="0" smtClean="0">
                <a:latin typeface="Times New Roman" panose="02020603050405020304" pitchFamily="18" charset="0"/>
                <a:cs typeface="Times New Roman" panose="02020603050405020304" pitchFamily="18" charset="0"/>
              </a:rPr>
              <a:t>1 </a:t>
            </a:r>
            <a:r>
              <a:rPr lang="fr-FR" sz="2000" b="1" dirty="0">
                <a:latin typeface="Times New Roman" panose="02020603050405020304" pitchFamily="18" charset="0"/>
                <a:cs typeface="Times New Roman" panose="02020603050405020304" pitchFamily="18" charset="0"/>
              </a:rPr>
              <a:t>à 24 </a:t>
            </a:r>
            <a:r>
              <a:rPr lang="fr-FR" sz="2000" b="1" dirty="0" smtClean="0">
                <a:latin typeface="Times New Roman" panose="02020603050405020304" pitchFamily="18" charset="0"/>
                <a:cs typeface="Times New Roman" panose="02020603050405020304" pitchFamily="18" charset="0"/>
              </a:rPr>
              <a:t>mois</a:t>
            </a:r>
            <a:r>
              <a:rPr lang="fr-FR" sz="2000" dirty="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                                                             </a:t>
            </a:r>
            <a:r>
              <a:rPr lang="fr-FR" sz="2000" b="1" dirty="0" smtClean="0">
                <a:solidFill>
                  <a:schemeClr val="accent3">
                    <a:lumMod val="50000"/>
                  </a:schemeClr>
                </a:solidFill>
                <a:latin typeface="Times New Roman" panose="02020603050405020304" pitchFamily="18" charset="0"/>
                <a:cs typeface="Times New Roman" panose="02020603050405020304" pitchFamily="18" charset="0"/>
              </a:rPr>
              <a:t>81,1</a:t>
            </a:r>
            <a:r>
              <a:rPr lang="fr-FR" sz="2000" b="1" dirty="0">
                <a:solidFill>
                  <a:schemeClr val="accent3">
                    <a:lumMod val="50000"/>
                  </a:schemeClr>
                </a:solidFill>
                <a:latin typeface="Times New Roman" panose="02020603050405020304" pitchFamily="18" charset="0"/>
                <a:cs typeface="Times New Roman" panose="02020603050405020304" pitchFamily="18" charset="0"/>
              </a:rPr>
              <a:t>%</a:t>
            </a:r>
            <a:r>
              <a:rPr lang="fr-FR" sz="2000" dirty="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 </a:t>
            </a:r>
          </a:p>
          <a:p>
            <a:pPr marL="0" indent="0">
              <a:buNone/>
            </a:pPr>
            <a:endParaRPr lang="fr-FR" sz="2000" dirty="0" smtClean="0">
              <a:latin typeface="Times New Roman" panose="02020603050405020304" pitchFamily="18" charset="0"/>
              <a:cs typeface="Times New Roman" panose="02020603050405020304" pitchFamily="18" charset="0"/>
            </a:endParaRPr>
          </a:p>
          <a:p>
            <a:pPr marL="0" indent="0">
              <a:buNone/>
            </a:pPr>
            <a:r>
              <a:rPr lang="en-US" sz="2000" dirty="0" smtClean="0">
                <a:solidFill>
                  <a:srgbClr val="FF0000"/>
                </a:solidFill>
                <a:latin typeface="Times New Roman" panose="02020603050405020304" pitchFamily="18" charset="0"/>
                <a:cs typeface="Times New Roman" panose="02020603050405020304" pitchFamily="18" charset="0"/>
              </a:rPr>
              <a:t>               </a:t>
            </a:r>
            <a:endParaRPr lang="fr-FR" sz="20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fr-FR" sz="2000" dirty="0" smtClean="0">
                <a:latin typeface="Times New Roman" panose="02020603050405020304" pitchFamily="18" charset="0"/>
                <a:cs typeface="Times New Roman" panose="02020603050405020304" pitchFamily="18" charset="0"/>
              </a:rPr>
              <a:t>                                                                  </a:t>
            </a:r>
            <a:endParaRPr lang="fr-FR" sz="2000" b="1" dirty="0" smtClean="0">
              <a:latin typeface="Times New Roman" panose="02020603050405020304" pitchFamily="18" charset="0"/>
              <a:cs typeface="Times New Roman" panose="02020603050405020304" pitchFamily="18" charset="0"/>
            </a:endParaRPr>
          </a:p>
          <a:p>
            <a:pPr marL="0" indent="0">
              <a:buNone/>
            </a:pPr>
            <a:r>
              <a:rPr lang="fr-FR" sz="2000" b="1" dirty="0" smtClean="0">
                <a:latin typeface="Times New Roman" panose="02020603050405020304" pitchFamily="18" charset="0"/>
                <a:cs typeface="Times New Roman" panose="02020603050405020304" pitchFamily="18" charset="0"/>
              </a:rPr>
              <a:t>Rantotiana R </a:t>
            </a:r>
            <a:r>
              <a:rPr lang="fr-FR" sz="2000" dirty="0" smtClean="0">
                <a:latin typeface="Times New Roman" panose="02020603050405020304" pitchFamily="18" charset="0"/>
                <a:cs typeface="Times New Roman" panose="02020603050405020304" pitchFamily="18" charset="0"/>
              </a:rPr>
              <a:t>( Madagascar 2018)</a:t>
            </a:r>
            <a:r>
              <a:rPr lang="fr-FR" sz="2000" dirty="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                               </a:t>
            </a:r>
            <a:r>
              <a:rPr lang="fr-FR" sz="2000" b="1" dirty="0" smtClean="0">
                <a:solidFill>
                  <a:schemeClr val="accent3">
                    <a:lumMod val="50000"/>
                  </a:schemeClr>
                </a:solidFill>
                <a:latin typeface="Times New Roman" panose="02020603050405020304" pitchFamily="18" charset="0"/>
                <a:cs typeface="Times New Roman" panose="02020603050405020304" pitchFamily="18" charset="0"/>
              </a:rPr>
              <a:t>84,31%</a:t>
            </a:r>
            <a:endParaRPr lang="fr-FR" sz="2000" b="1" dirty="0">
              <a:solidFill>
                <a:schemeClr val="accent3">
                  <a:lumMod val="50000"/>
                </a:schemeClr>
              </a:solidFill>
              <a:latin typeface="Times New Roman" panose="02020603050405020304" pitchFamily="18" charset="0"/>
              <a:cs typeface="Times New Roman" panose="02020603050405020304" pitchFamily="18" charset="0"/>
            </a:endParaRPr>
          </a:p>
          <a:p>
            <a:pPr>
              <a:buFont typeface="Wingdings" pitchFamily="2" charset="2"/>
              <a:buChar char="Ø"/>
            </a:pPr>
            <a:endParaRPr lang="fr-FR" sz="2000" b="1" dirty="0">
              <a:solidFill>
                <a:schemeClr val="accent3">
                  <a:lumMod val="75000"/>
                </a:schemeClr>
              </a:solidFill>
              <a:latin typeface="Times New Roman" panose="02020603050405020304" pitchFamily="18" charset="0"/>
              <a:cs typeface="Times New Roman" panose="02020603050405020304" pitchFamily="18" charset="0"/>
            </a:endParaRPr>
          </a:p>
          <a:p>
            <a:pPr marL="0" indent="0">
              <a:buNone/>
            </a:pPr>
            <a:r>
              <a:rPr lang="fr-FR" sz="7100" b="1" dirty="0" smtClean="0">
                <a:solidFill>
                  <a:schemeClr val="accent3">
                    <a:lumMod val="75000"/>
                  </a:schemeClr>
                </a:solidFill>
                <a:latin typeface="Times New Roman" panose="02020603050405020304" pitchFamily="18" charset="0"/>
                <a:cs typeface="Times New Roman" panose="02020603050405020304" pitchFamily="18" charset="0"/>
              </a:rPr>
              <a:t>        </a:t>
            </a:r>
            <a:r>
              <a:rPr lang="fr-FR" sz="7100" b="1" dirty="0">
                <a:solidFill>
                  <a:srgbClr val="FF0000"/>
                </a:solidFill>
                <a:latin typeface="Times New Roman" panose="02020603050405020304" pitchFamily="18" charset="0"/>
                <a:cs typeface="Times New Roman" panose="02020603050405020304" pitchFamily="18" charset="0"/>
                <a:sym typeface="Symbol"/>
              </a:rPr>
              <a:t>˃</a:t>
            </a:r>
            <a:r>
              <a:rPr lang="fr-FR" sz="7100" b="1" dirty="0" smtClean="0">
                <a:solidFill>
                  <a:schemeClr val="accent3">
                    <a:lumMod val="75000"/>
                  </a:schemeClr>
                </a:solidFill>
                <a:latin typeface="Times New Roman" panose="02020603050405020304" pitchFamily="18" charset="0"/>
                <a:cs typeface="Times New Roman" panose="02020603050405020304" pitchFamily="18" charset="0"/>
              </a:rPr>
              <a:t>                  </a:t>
            </a:r>
            <a:endParaRPr lang="fr-FR" sz="71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fr-FR" sz="2000" b="1" dirty="0" err="1">
                <a:latin typeface="Times New Roman" panose="02020603050405020304" pitchFamily="18" charset="0"/>
                <a:cs typeface="Times New Roman" panose="02020603050405020304" pitchFamily="18" charset="0"/>
              </a:rPr>
              <a:t>Kinda</a:t>
            </a:r>
            <a:r>
              <a:rPr lang="fr-FR" sz="2000" b="1" dirty="0">
                <a:latin typeface="Times New Roman" panose="02020603050405020304" pitchFamily="18" charset="0"/>
                <a:cs typeface="Times New Roman" panose="02020603050405020304" pitchFamily="18" charset="0"/>
              </a:rPr>
              <a:t> G</a:t>
            </a:r>
            <a:r>
              <a:rPr lang="fr-FR" sz="2000" b="1" dirty="0" smtClean="0">
                <a:latin typeface="Times New Roman" panose="02020603050405020304" pitchFamily="18" charset="0"/>
                <a:cs typeface="Times New Roman" panose="02020603050405020304" pitchFamily="18" charset="0"/>
              </a:rPr>
              <a:t>.</a:t>
            </a:r>
            <a:r>
              <a:rPr lang="fr-FR" sz="2000" dirty="0" smtClean="0">
                <a:latin typeface="Times New Roman" panose="02020603050405020304" pitchFamily="18" charset="0"/>
                <a:cs typeface="Times New Roman" panose="02020603050405020304" pitchFamily="18" charset="0"/>
              </a:rPr>
              <a:t> (Burkina </a:t>
            </a:r>
            <a:r>
              <a:rPr lang="fr-FR" sz="2000" dirty="0">
                <a:latin typeface="Times New Roman" panose="02020603050405020304" pitchFamily="18" charset="0"/>
                <a:cs typeface="Times New Roman" panose="02020603050405020304" pitchFamily="18" charset="0"/>
              </a:rPr>
              <a:t>Faso en </a:t>
            </a:r>
            <a:r>
              <a:rPr lang="fr-FR" sz="2000" dirty="0" smtClean="0">
                <a:latin typeface="Times New Roman" panose="02020603050405020304" pitchFamily="18" charset="0"/>
                <a:cs typeface="Times New Roman" panose="02020603050405020304" pitchFamily="18" charset="0"/>
              </a:rPr>
              <a:t>2015)                                  </a:t>
            </a:r>
            <a:r>
              <a:rPr lang="fr-FR" sz="2000" b="1" dirty="0" smtClean="0">
                <a:solidFill>
                  <a:schemeClr val="accent3">
                    <a:lumMod val="50000"/>
                  </a:schemeClr>
                </a:solidFill>
                <a:latin typeface="Times New Roman" panose="02020603050405020304" pitchFamily="18" charset="0"/>
                <a:cs typeface="Times New Roman" panose="02020603050405020304" pitchFamily="18" charset="0"/>
              </a:rPr>
              <a:t>55%</a:t>
            </a:r>
            <a:r>
              <a:rPr lang="fr-FR" sz="2000" dirty="0" smtClean="0">
                <a:solidFill>
                  <a:schemeClr val="accent3">
                    <a:lumMod val="50000"/>
                  </a:schemeClr>
                </a:solidFill>
                <a:latin typeface="Times New Roman" panose="02020603050405020304" pitchFamily="18" charset="0"/>
                <a:cs typeface="Times New Roman" panose="02020603050405020304" pitchFamily="18" charset="0"/>
              </a:rPr>
              <a:t> </a:t>
            </a:r>
            <a:r>
              <a:rPr lang="fr-FR" sz="2000" b="1" dirty="0">
                <a:solidFill>
                  <a:schemeClr val="accent3">
                    <a:lumMod val="50000"/>
                  </a:schemeClr>
                </a:solidFill>
                <a:latin typeface="Times New Roman" panose="02020603050405020304" pitchFamily="18" charset="0"/>
                <a:cs typeface="Times New Roman" panose="02020603050405020304" pitchFamily="18" charset="0"/>
              </a:rPr>
              <a:t>(0 à 30 mois</a:t>
            </a:r>
            <a:r>
              <a:rPr lang="fr-FR" sz="2000" b="1" dirty="0" smtClean="0">
                <a:solidFill>
                  <a:schemeClr val="accent3">
                    <a:lumMod val="50000"/>
                  </a:schemeClr>
                </a:solidFill>
                <a:latin typeface="Times New Roman" panose="02020603050405020304" pitchFamily="18" charset="0"/>
                <a:cs typeface="Times New Roman" panose="02020603050405020304" pitchFamily="18" charset="0"/>
              </a:rPr>
              <a:t>)</a:t>
            </a:r>
          </a:p>
          <a:p>
            <a:pPr>
              <a:buFont typeface="Wingdings" pitchFamily="2" charset="2"/>
              <a:buChar char="Ø"/>
            </a:pPr>
            <a:endParaRPr lang="fr-FR" sz="2000" b="1" dirty="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endParaRPr lang="fr-FR" sz="2000" b="1" dirty="0" smtClean="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r>
              <a:rPr lang="fr-FR" sz="2000" b="1" dirty="0" smtClean="0">
                <a:latin typeface="Times New Roman" panose="02020603050405020304" pitchFamily="18" charset="0"/>
                <a:cs typeface="Times New Roman" panose="02020603050405020304" pitchFamily="18" charset="0"/>
              </a:rPr>
              <a:t>CC </a:t>
            </a:r>
            <a:r>
              <a:rPr lang="fr-FR" sz="2000" b="1" dirty="0">
                <a:latin typeface="Times New Roman" panose="02020603050405020304" pitchFamily="18" charset="0"/>
                <a:cs typeface="Times New Roman" panose="02020603050405020304" pitchFamily="18" charset="0"/>
              </a:rPr>
              <a:t>comme les CIV, les CIA, et la PCA ont souvent une évolution spontanée vers la fermeture</a:t>
            </a:r>
            <a:r>
              <a:rPr lang="fr-FR" sz="2000" dirty="0">
                <a:latin typeface="Times New Roman" panose="02020603050405020304" pitchFamily="18" charset="0"/>
                <a:cs typeface="Times New Roman" panose="02020603050405020304" pitchFamily="18" charset="0"/>
              </a:rPr>
              <a:t> </a:t>
            </a:r>
            <a:endParaRPr lang="fr-FR" sz="2000" b="1" dirty="0" smtClean="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4" name="Flèche droite 3"/>
          <p:cNvSpPr/>
          <p:nvPr/>
        </p:nvSpPr>
        <p:spPr>
          <a:xfrm>
            <a:off x="2754603" y="2045026"/>
            <a:ext cx="295232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4338779" y="4922921"/>
            <a:ext cx="136815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courbée vers la gauche 7"/>
          <p:cNvSpPr/>
          <p:nvPr/>
        </p:nvSpPr>
        <p:spPr>
          <a:xfrm>
            <a:off x="7975312" y="2852936"/>
            <a:ext cx="792088" cy="374441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Flèche droite 8"/>
          <p:cNvSpPr/>
          <p:nvPr/>
        </p:nvSpPr>
        <p:spPr>
          <a:xfrm>
            <a:off x="4842835" y="3320499"/>
            <a:ext cx="864096"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Égal 4"/>
          <p:cNvSpPr/>
          <p:nvPr/>
        </p:nvSpPr>
        <p:spPr>
          <a:xfrm>
            <a:off x="1979712" y="2619154"/>
            <a:ext cx="774891" cy="467563"/>
          </a:xfrm>
          <a:prstGeom prst="mathEqual">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076634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chemeClr val="tx2"/>
                </a:solidFill>
                <a:latin typeface="Arial Black" pitchFamily="34" charset="0"/>
              </a:rPr>
              <a:t>INTRODUCTION </a:t>
            </a:r>
            <a:endParaRPr lang="fr-FR" sz="3200" b="1" dirty="0">
              <a:solidFill>
                <a:schemeClr val="tx2"/>
              </a:solidFill>
              <a:latin typeface="Arial Black" pitchFamily="34" charset="0"/>
            </a:endParaRPr>
          </a:p>
        </p:txBody>
      </p:sp>
      <p:sp>
        <p:nvSpPr>
          <p:cNvPr id="3" name="Espace réservé du contenu 2"/>
          <p:cNvSpPr>
            <a:spLocks noGrp="1"/>
          </p:cNvSpPr>
          <p:nvPr>
            <p:ph idx="1"/>
          </p:nvPr>
        </p:nvSpPr>
        <p:spPr>
          <a:xfrm>
            <a:off x="542212" y="1382864"/>
            <a:ext cx="8229600" cy="4785395"/>
          </a:xfrm>
        </p:spPr>
        <p:txBody>
          <a:bodyPr>
            <a:normAutofit fontScale="85000" lnSpcReduction="20000"/>
          </a:bodyPr>
          <a:lstStyle/>
          <a:p>
            <a:pPr>
              <a:buFont typeface="Wingdings" pitchFamily="2" charset="2"/>
              <a:buChar char="v"/>
            </a:pPr>
            <a:r>
              <a:rPr lang="fr-FR" sz="2800" dirty="0">
                <a:latin typeface="Times New Roman" panose="02020603050405020304" pitchFamily="18" charset="0"/>
                <a:cs typeface="Times New Roman" panose="02020603050405020304" pitchFamily="18" charset="0"/>
              </a:rPr>
              <a:t>L</a:t>
            </a:r>
            <a:r>
              <a:rPr lang="fr-FR" sz="2800" dirty="0" smtClean="0">
                <a:latin typeface="Times New Roman" panose="02020603050405020304" pitchFamily="18" charset="0"/>
                <a:cs typeface="Times New Roman" panose="02020603050405020304" pitchFamily="18" charset="0"/>
              </a:rPr>
              <a:t>es CC               très fréquentes et première </a:t>
            </a:r>
            <a:r>
              <a:rPr lang="fr-FR" sz="2800" dirty="0">
                <a:latin typeface="Times New Roman" panose="02020603050405020304" pitchFamily="18" charset="0"/>
                <a:cs typeface="Times New Roman" panose="02020603050405020304" pitchFamily="18" charset="0"/>
              </a:rPr>
              <a:t>cause de mortalité chez l’enfant de 1mois à 1an après la mort subite inexpliquée du </a:t>
            </a:r>
            <a:r>
              <a:rPr lang="fr-FR" sz="2800" dirty="0" smtClean="0">
                <a:latin typeface="Times New Roman" panose="02020603050405020304" pitchFamily="18" charset="0"/>
                <a:cs typeface="Times New Roman" panose="02020603050405020304" pitchFamily="18" charset="0"/>
              </a:rPr>
              <a:t>nourrisson.</a:t>
            </a:r>
          </a:p>
          <a:p>
            <a:pPr marL="0" indent="0">
              <a:buNone/>
            </a:pPr>
            <a:r>
              <a:rPr lang="fr-FR" sz="2800" dirty="0" smtClean="0">
                <a:latin typeface="Times New Roman" panose="02020603050405020304" pitchFamily="18" charset="0"/>
                <a:cs typeface="Times New Roman" panose="02020603050405020304" pitchFamily="18" charset="0"/>
              </a:rPr>
              <a:t>       </a:t>
            </a:r>
          </a:p>
          <a:p>
            <a:pPr>
              <a:buFont typeface="Wingdings" pitchFamily="2" charset="2"/>
              <a:buChar char="v"/>
            </a:pPr>
            <a:r>
              <a:rPr lang="fr-FR" sz="2800" dirty="0" smtClean="0">
                <a:latin typeface="Times New Roman" panose="02020603050405020304" pitchFamily="18" charset="0"/>
                <a:cs typeface="Times New Roman" panose="02020603050405020304" pitchFamily="18" charset="0"/>
              </a:rPr>
              <a:t>Au Niger les </a:t>
            </a:r>
            <a:r>
              <a:rPr lang="fr-FR" sz="2800" dirty="0">
                <a:latin typeface="Times New Roman" panose="02020603050405020304" pitchFamily="18" charset="0"/>
                <a:cs typeface="Times New Roman" panose="02020603050405020304" pitchFamily="18" charset="0"/>
              </a:rPr>
              <a:t>malformations  </a:t>
            </a:r>
            <a:r>
              <a:rPr lang="fr-FR" sz="2800" dirty="0" smtClean="0">
                <a:latin typeface="Times New Roman" panose="02020603050405020304" pitchFamily="18" charset="0"/>
                <a:cs typeface="Times New Roman" panose="02020603050405020304" pitchFamily="18" charset="0"/>
              </a:rPr>
              <a:t>cardiaques connues            la </a:t>
            </a:r>
            <a:r>
              <a:rPr lang="fr-FR" sz="2800" dirty="0">
                <a:latin typeface="Times New Roman" panose="02020603050405020304" pitchFamily="18" charset="0"/>
                <a:cs typeface="Times New Roman" panose="02020603050405020304" pitchFamily="18" charset="0"/>
              </a:rPr>
              <a:t>disponibilité de l’échographie doppler qui constitue la base du </a:t>
            </a:r>
            <a:r>
              <a:rPr lang="fr-FR" sz="2800" dirty="0" smtClean="0">
                <a:latin typeface="Times New Roman" panose="02020603050405020304" pitchFamily="18" charset="0"/>
                <a:cs typeface="Times New Roman" panose="02020603050405020304" pitchFamily="18" charset="0"/>
              </a:rPr>
              <a:t>diagnostic.</a:t>
            </a:r>
          </a:p>
          <a:p>
            <a:pPr>
              <a:buFont typeface="Wingdings" pitchFamily="2" charset="2"/>
              <a:buChar char="v"/>
            </a:pPr>
            <a:endParaRPr lang="fr-FR" sz="2800" dirty="0" smtClean="0">
              <a:latin typeface="Times New Roman" panose="02020603050405020304" pitchFamily="18" charset="0"/>
              <a:cs typeface="Times New Roman" panose="02020603050405020304" pitchFamily="18" charset="0"/>
            </a:endParaRPr>
          </a:p>
          <a:p>
            <a:pPr>
              <a:buFont typeface="Wingdings" pitchFamily="2" charset="2"/>
              <a:buChar char="v"/>
            </a:pPr>
            <a:r>
              <a:rPr lang="fr-FR" sz="2800" dirty="0" smtClean="0">
                <a:latin typeface="Times New Roman" panose="02020603050405020304" pitchFamily="18" charset="0"/>
                <a:cs typeface="Times New Roman" panose="02020603050405020304" pitchFamily="18" charset="0"/>
              </a:rPr>
              <a:t>A </a:t>
            </a:r>
            <a:r>
              <a:rPr lang="fr-FR" sz="2800" dirty="0">
                <a:latin typeface="Times New Roman" panose="02020603050405020304" pitchFamily="18" charset="0"/>
                <a:cs typeface="Times New Roman" panose="02020603050405020304" pitchFamily="18" charset="0"/>
              </a:rPr>
              <a:t>travers notre </a:t>
            </a:r>
            <a:r>
              <a:rPr lang="fr-FR" sz="2800" dirty="0" smtClean="0">
                <a:latin typeface="Times New Roman" panose="02020603050405020304" pitchFamily="18" charset="0"/>
                <a:cs typeface="Times New Roman" panose="02020603050405020304" pitchFamily="18" charset="0"/>
              </a:rPr>
              <a:t>étude, </a:t>
            </a:r>
            <a:r>
              <a:rPr lang="fr-FR" sz="2800" dirty="0">
                <a:latin typeface="Times New Roman" panose="02020603050405020304" pitchFamily="18" charset="0"/>
                <a:cs typeface="Times New Roman" panose="02020603050405020304" pitchFamily="18" charset="0"/>
              </a:rPr>
              <a:t>nous allons chercher à apprécier la fréquence hospitalière de cette </a:t>
            </a:r>
            <a:r>
              <a:rPr lang="fr-FR" sz="2800" dirty="0" smtClean="0">
                <a:latin typeface="Times New Roman" panose="02020603050405020304" pitchFamily="18" charset="0"/>
                <a:cs typeface="Times New Roman" panose="02020603050405020304" pitchFamily="18" charset="0"/>
              </a:rPr>
              <a:t>pathologie.</a:t>
            </a:r>
          </a:p>
          <a:p>
            <a:pPr marL="0" indent="0">
              <a:buNone/>
            </a:pPr>
            <a:endParaRPr lang="fr-FR" sz="2800" dirty="0" smtClean="0">
              <a:latin typeface="Times New Roman" panose="02020603050405020304" pitchFamily="18" charset="0"/>
              <a:cs typeface="Times New Roman" panose="02020603050405020304" pitchFamily="18" charset="0"/>
            </a:endParaRPr>
          </a:p>
          <a:p>
            <a:pPr>
              <a:buFont typeface="Wingdings" pitchFamily="2" charset="2"/>
              <a:buChar char="v"/>
            </a:pPr>
            <a:r>
              <a:rPr lang="fr-FR" sz="2800" dirty="0">
                <a:latin typeface="Times New Roman" panose="02020603050405020304" pitchFamily="18" charset="0"/>
                <a:cs typeface="Times New Roman" panose="02020603050405020304" pitchFamily="18" charset="0"/>
              </a:rPr>
              <a:t>C</a:t>
            </a:r>
            <a:r>
              <a:rPr lang="fr-FR" sz="2800" dirty="0" smtClean="0">
                <a:latin typeface="Times New Roman" panose="02020603050405020304" pitchFamily="18" charset="0"/>
                <a:cs typeface="Times New Roman" panose="02020603050405020304" pitchFamily="18" charset="0"/>
              </a:rPr>
              <a:t>onstituer </a:t>
            </a:r>
            <a:r>
              <a:rPr lang="fr-FR" sz="2800" dirty="0">
                <a:latin typeface="Times New Roman" panose="02020603050405020304" pitchFamily="18" charset="0"/>
                <a:cs typeface="Times New Roman" panose="02020603050405020304" pitchFamily="18" charset="0"/>
              </a:rPr>
              <a:t>une base de données susceptible </a:t>
            </a:r>
            <a:r>
              <a:rPr lang="fr-FR" sz="2800" dirty="0" smtClean="0">
                <a:latin typeface="Times New Roman" panose="02020603050405020304" pitchFamily="18" charset="0"/>
                <a:cs typeface="Times New Roman" panose="02020603050405020304" pitchFamily="18" charset="0"/>
              </a:rPr>
              <a:t>d’orienter </a:t>
            </a:r>
            <a:r>
              <a:rPr lang="fr-FR" sz="2800" dirty="0">
                <a:latin typeface="Times New Roman" panose="02020603050405020304" pitchFamily="18" charset="0"/>
                <a:cs typeface="Times New Roman" panose="02020603050405020304" pitchFamily="18" charset="0"/>
              </a:rPr>
              <a:t>la connaissance et la prise en charge des CC pour un éventuel programme de prévention et de prise en </a:t>
            </a:r>
            <a:r>
              <a:rPr lang="fr-FR" sz="2800" dirty="0" smtClean="0">
                <a:latin typeface="Times New Roman" panose="02020603050405020304" pitchFamily="18" charset="0"/>
                <a:cs typeface="Times New Roman" panose="02020603050405020304" pitchFamily="18" charset="0"/>
              </a:rPr>
              <a:t>charge.</a:t>
            </a:r>
            <a:endParaRPr lang="fr-FR" sz="2800" dirty="0">
              <a:latin typeface="Times New Roman" panose="02020603050405020304" pitchFamily="18" charset="0"/>
              <a:cs typeface="Times New Roman" panose="02020603050405020304" pitchFamily="18" charset="0"/>
            </a:endParaRPr>
          </a:p>
          <a:p>
            <a:pPr>
              <a:buFont typeface="Wingdings" pitchFamily="2" charset="2"/>
              <a:buChar char="v"/>
            </a:pPr>
            <a:endParaRPr lang="fr-FR" sz="2800" dirty="0" smtClean="0">
              <a:latin typeface="Arial" pitchFamily="34" charset="0"/>
              <a:cs typeface="Arial" pitchFamily="34" charset="0"/>
            </a:endParaRPr>
          </a:p>
        </p:txBody>
      </p:sp>
      <p:sp>
        <p:nvSpPr>
          <p:cNvPr id="4" name="Flèche droite 3"/>
          <p:cNvSpPr/>
          <p:nvPr/>
        </p:nvSpPr>
        <p:spPr>
          <a:xfrm>
            <a:off x="1979712" y="1441844"/>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droite 7"/>
          <p:cNvSpPr/>
          <p:nvPr/>
        </p:nvSpPr>
        <p:spPr>
          <a:xfrm>
            <a:off x="7020272" y="2780928"/>
            <a:ext cx="6480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courbée vers la gauche 9"/>
          <p:cNvSpPr/>
          <p:nvPr/>
        </p:nvSpPr>
        <p:spPr>
          <a:xfrm rot="1416559">
            <a:off x="8283490" y="4350306"/>
            <a:ext cx="498566" cy="1018551"/>
          </a:xfrm>
          <a:prstGeom prst="curvedLeftArrow">
            <a:avLst>
              <a:gd name="adj1" fmla="val 21097"/>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8464474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Black" pitchFamily="34" charset="0"/>
              </a:rPr>
              <a:t>Discussion </a:t>
            </a:r>
            <a:endParaRPr lang="fr-FR" dirty="0"/>
          </a:p>
        </p:txBody>
      </p:sp>
      <p:sp>
        <p:nvSpPr>
          <p:cNvPr id="3" name="Espace réservé du contenu 2"/>
          <p:cNvSpPr>
            <a:spLocks noGrp="1"/>
          </p:cNvSpPr>
          <p:nvPr>
            <p:ph idx="1"/>
          </p:nvPr>
        </p:nvSpPr>
        <p:spPr/>
        <p:txBody>
          <a:bodyPr>
            <a:normAutofit/>
          </a:bodyPr>
          <a:lstStyle/>
          <a:p>
            <a:pPr marL="0" indent="0" fontAlgn="base">
              <a:buNone/>
            </a:pPr>
            <a:r>
              <a:rPr lang="fr-FR" sz="2800" b="1" dirty="0" smtClean="0">
                <a:solidFill>
                  <a:schemeClr val="accent1">
                    <a:lumMod val="75000"/>
                  </a:schemeClr>
                </a:solidFill>
                <a:latin typeface="Times New Roman" panose="02020603050405020304" pitchFamily="18" charset="0"/>
                <a:cs typeface="Times New Roman" panose="02020603050405020304" pitchFamily="18" charset="0"/>
              </a:rPr>
              <a:t>Provenance</a:t>
            </a:r>
          </a:p>
          <a:p>
            <a:pPr marL="0" indent="0" fontAlgn="base">
              <a:buNone/>
            </a:pPr>
            <a:r>
              <a:rPr lang="fr-FR" sz="2800" dirty="0" smtClean="0">
                <a:latin typeface="Times New Roman" panose="02020603050405020304" pitchFamily="18" charset="0"/>
                <a:cs typeface="Times New Roman" panose="02020603050405020304" pitchFamily="18" charset="0"/>
              </a:rPr>
              <a:t> </a:t>
            </a:r>
            <a:r>
              <a:rPr lang="fr-FR" sz="2800" b="1" dirty="0" smtClean="0">
                <a:solidFill>
                  <a:schemeClr val="accent1">
                    <a:lumMod val="75000"/>
                  </a:schemeClr>
                </a:solidFill>
                <a:latin typeface="Times New Roman" panose="02020603050405020304" pitchFamily="18" charset="0"/>
                <a:cs typeface="Times New Roman" panose="02020603050405020304" pitchFamily="18" charset="0"/>
              </a:rPr>
              <a:t>NE</a:t>
            </a:r>
            <a:r>
              <a:rPr lang="fr-FR" sz="2800" dirty="0" smtClean="0">
                <a:latin typeface="Times New Roman" panose="02020603050405020304" pitchFamily="18" charset="0"/>
                <a:cs typeface="Times New Roman" panose="02020603050405020304" pitchFamily="18" charset="0"/>
              </a:rPr>
              <a:t>: </a:t>
            </a:r>
            <a:r>
              <a:rPr lang="fr-FR" sz="2800" b="1" dirty="0">
                <a:latin typeface="Times New Roman" panose="02020603050405020304" pitchFamily="18" charset="0"/>
                <a:cs typeface="Times New Roman" panose="02020603050405020304" pitchFamily="18" charset="0"/>
              </a:rPr>
              <a:t>milieu urbain</a:t>
            </a:r>
            <a:r>
              <a:rPr lang="fr-FR" sz="2800" dirty="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t>
            </a:r>
            <a:r>
              <a:rPr lang="fr-FR" sz="2800" b="1" dirty="0" smtClean="0">
                <a:solidFill>
                  <a:schemeClr val="accent3">
                    <a:lumMod val="50000"/>
                  </a:schemeClr>
                </a:solidFill>
                <a:latin typeface="Times New Roman" panose="02020603050405020304" pitchFamily="18" charset="0"/>
                <a:cs typeface="Times New Roman" panose="02020603050405020304" pitchFamily="18" charset="0"/>
              </a:rPr>
              <a:t>62,4%</a:t>
            </a:r>
            <a:endParaRPr lang="fr-FR" sz="2800" dirty="0">
              <a:solidFill>
                <a:schemeClr val="accent3">
                  <a:lumMod val="50000"/>
                </a:schemeClr>
              </a:solidFill>
              <a:latin typeface="Times New Roman" panose="02020603050405020304" pitchFamily="18" charset="0"/>
              <a:cs typeface="Times New Roman" panose="02020603050405020304" pitchFamily="18" charset="0"/>
            </a:endParaRPr>
          </a:p>
          <a:p>
            <a:pPr marL="0" indent="0" fontAlgn="base">
              <a:buNone/>
            </a:pPr>
            <a:endParaRPr lang="fr-FR" sz="2800" dirty="0">
              <a:latin typeface="Times New Roman" panose="02020603050405020304" pitchFamily="18" charset="0"/>
              <a:cs typeface="Times New Roman" panose="02020603050405020304" pitchFamily="18" charset="0"/>
            </a:endParaRPr>
          </a:p>
          <a:p>
            <a:pPr marL="0" indent="0" fontAlgn="base">
              <a:buNone/>
            </a:pPr>
            <a:r>
              <a:rPr lang="fr-FR" sz="2800" b="1" dirty="0" err="1" smtClean="0">
                <a:latin typeface="Times New Roman" panose="02020603050405020304" pitchFamily="18" charset="0"/>
                <a:cs typeface="Times New Roman" panose="02020603050405020304" pitchFamily="18" charset="0"/>
              </a:rPr>
              <a:t>Benbahia</a:t>
            </a:r>
            <a:r>
              <a:rPr lang="fr-FR" sz="2800" b="1" dirty="0" smtClean="0">
                <a:latin typeface="Times New Roman" panose="02020603050405020304" pitchFamily="18" charset="0"/>
                <a:cs typeface="Times New Roman" panose="02020603050405020304" pitchFamily="18" charset="0"/>
              </a:rPr>
              <a:t> A  </a:t>
            </a:r>
            <a:r>
              <a:rPr lang="fr-FR" sz="2800" dirty="0" smtClean="0">
                <a:latin typeface="Times New Roman" panose="02020603050405020304" pitchFamily="18" charset="0"/>
                <a:cs typeface="Times New Roman" panose="02020603050405020304" pitchFamily="18" charset="0"/>
              </a:rPr>
              <a:t>au Maroc                          </a:t>
            </a:r>
            <a:r>
              <a:rPr lang="fr-FR" sz="2800" b="1" dirty="0" smtClean="0">
                <a:solidFill>
                  <a:schemeClr val="accent3">
                    <a:lumMod val="50000"/>
                  </a:schemeClr>
                </a:solidFill>
                <a:latin typeface="Times New Roman" panose="02020603050405020304" pitchFamily="18" charset="0"/>
                <a:cs typeface="Times New Roman" panose="02020603050405020304" pitchFamily="18" charset="0"/>
              </a:rPr>
              <a:t>66%</a:t>
            </a:r>
          </a:p>
          <a:p>
            <a:pPr marL="0" indent="0" fontAlgn="base">
              <a:buNone/>
            </a:pPr>
            <a:endParaRPr lang="fr-FR" sz="2800" dirty="0" smtClean="0">
              <a:latin typeface="Times New Roman" panose="02020603050405020304" pitchFamily="18" charset="0"/>
              <a:cs typeface="Times New Roman" panose="02020603050405020304" pitchFamily="18" charset="0"/>
            </a:endParaRPr>
          </a:p>
          <a:p>
            <a:pPr marL="0" indent="0" fontAlgn="base">
              <a:buNone/>
            </a:pPr>
            <a:r>
              <a:rPr lang="fr-FR" sz="2800" b="1" dirty="0" smtClean="0">
                <a:latin typeface="Times New Roman" panose="02020603050405020304" pitchFamily="18" charset="0"/>
                <a:cs typeface="Times New Roman" panose="02020603050405020304" pitchFamily="18" charset="0"/>
              </a:rPr>
              <a:t>Boubacar Z  </a:t>
            </a:r>
            <a:r>
              <a:rPr lang="fr-FR" sz="2800" dirty="0" smtClean="0">
                <a:latin typeface="Times New Roman" panose="02020603050405020304" pitchFamily="18" charset="0"/>
                <a:cs typeface="Times New Roman" panose="02020603050405020304" pitchFamily="18" charset="0"/>
              </a:rPr>
              <a:t>au </a:t>
            </a:r>
            <a:r>
              <a:rPr lang="fr-FR" sz="2800" dirty="0">
                <a:latin typeface="Times New Roman" panose="02020603050405020304" pitchFamily="18" charset="0"/>
                <a:cs typeface="Times New Roman" panose="02020603050405020304" pitchFamily="18" charset="0"/>
              </a:rPr>
              <a:t>Niger </a:t>
            </a:r>
            <a:r>
              <a:rPr lang="fr-FR" sz="2800" dirty="0" smtClean="0">
                <a:latin typeface="Times New Roman" panose="02020603050405020304" pitchFamily="18" charset="0"/>
                <a:cs typeface="Times New Roman" panose="02020603050405020304" pitchFamily="18" charset="0"/>
              </a:rPr>
              <a:t>                           </a:t>
            </a:r>
            <a:r>
              <a:rPr lang="fr-FR" sz="2800" b="1" dirty="0" smtClean="0">
                <a:solidFill>
                  <a:schemeClr val="accent3">
                    <a:lumMod val="50000"/>
                  </a:schemeClr>
                </a:solidFill>
                <a:latin typeface="Times New Roman" panose="02020603050405020304" pitchFamily="18" charset="0"/>
                <a:cs typeface="Times New Roman" panose="02020603050405020304" pitchFamily="18" charset="0"/>
              </a:rPr>
              <a:t>63,7</a:t>
            </a:r>
            <a:r>
              <a:rPr lang="fr-FR" sz="2800" b="1" dirty="0">
                <a:solidFill>
                  <a:schemeClr val="accent3">
                    <a:lumMod val="50000"/>
                  </a:schemeClr>
                </a:solidFill>
                <a:latin typeface="Times New Roman" panose="02020603050405020304" pitchFamily="18" charset="0"/>
                <a:cs typeface="Times New Roman" panose="02020603050405020304" pitchFamily="18" charset="0"/>
              </a:rPr>
              <a:t>%.</a:t>
            </a:r>
            <a:endParaRPr lang="fr-FR" sz="2800"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4" name="Accolade fermante 3"/>
          <p:cNvSpPr/>
          <p:nvPr/>
        </p:nvSpPr>
        <p:spPr>
          <a:xfrm>
            <a:off x="4413417" y="3429000"/>
            <a:ext cx="965237" cy="1224136"/>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
        <p:nvSpPr>
          <p:cNvPr id="5" name="Flèche droite 4"/>
          <p:cNvSpPr/>
          <p:nvPr/>
        </p:nvSpPr>
        <p:spPr>
          <a:xfrm>
            <a:off x="4572000" y="2362595"/>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Égal 5"/>
          <p:cNvSpPr/>
          <p:nvPr/>
        </p:nvSpPr>
        <p:spPr>
          <a:xfrm>
            <a:off x="1835696" y="2708920"/>
            <a:ext cx="576064" cy="504056"/>
          </a:xfrm>
          <a:prstGeom prst="mathEqual">
            <a:avLst/>
          </a:prstGeom>
          <a:solidFill>
            <a:srgbClr val="FF0000"/>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317709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Black" pitchFamily="34" charset="0"/>
              </a:rPr>
              <a:t>Discussion </a:t>
            </a:r>
            <a:endParaRPr lang="fr-FR" dirty="0"/>
          </a:p>
        </p:txBody>
      </p:sp>
      <p:sp>
        <p:nvSpPr>
          <p:cNvPr id="3" name="Espace réservé du contenu 2"/>
          <p:cNvSpPr>
            <a:spLocks noGrp="1"/>
          </p:cNvSpPr>
          <p:nvPr>
            <p:ph idx="1"/>
          </p:nvPr>
        </p:nvSpPr>
        <p:spPr/>
        <p:txBody>
          <a:bodyPr>
            <a:normAutofit/>
          </a:bodyPr>
          <a:lstStyle/>
          <a:p>
            <a:pPr marL="0" indent="0">
              <a:buNone/>
            </a:pPr>
            <a:r>
              <a:rPr lang="fr-FR" sz="2800" b="1" dirty="0" smtClean="0">
                <a:solidFill>
                  <a:schemeClr val="accent1">
                    <a:lumMod val="75000"/>
                  </a:schemeClr>
                </a:solidFill>
                <a:latin typeface="Times New Roman" panose="02020603050405020304" pitchFamily="18" charset="0"/>
                <a:cs typeface="Times New Roman" panose="02020603050405020304" pitchFamily="18" charset="0"/>
              </a:rPr>
              <a:t>Consanguinité</a:t>
            </a:r>
          </a:p>
          <a:p>
            <a:pPr marL="0" indent="0">
              <a:buNone/>
            </a:pPr>
            <a:r>
              <a:rPr lang="fr-FR" sz="2800" b="1" dirty="0" smtClean="0">
                <a:solidFill>
                  <a:schemeClr val="accent1">
                    <a:lumMod val="75000"/>
                  </a:schemeClr>
                </a:solidFill>
                <a:latin typeface="Times New Roman" panose="02020603050405020304" pitchFamily="18" charset="0"/>
                <a:cs typeface="Times New Roman" panose="02020603050405020304" pitchFamily="18" charset="0"/>
              </a:rPr>
              <a:t>NE:</a:t>
            </a:r>
            <a:r>
              <a:rPr lang="fr-FR" sz="2800" dirty="0" smtClean="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consanguinité parentale </a:t>
            </a:r>
            <a:r>
              <a:rPr lang="fr-FR" sz="2800" dirty="0" smtClean="0">
                <a:latin typeface="Times New Roman" panose="02020603050405020304" pitchFamily="18" charset="0"/>
                <a:cs typeface="Times New Roman" panose="02020603050405020304" pitchFamily="18" charset="0"/>
              </a:rPr>
              <a:t>                      </a:t>
            </a:r>
            <a:r>
              <a:rPr lang="fr-FR" sz="2800" b="1" dirty="0" smtClean="0">
                <a:solidFill>
                  <a:schemeClr val="accent3">
                    <a:lumMod val="50000"/>
                  </a:schemeClr>
                </a:solidFill>
                <a:latin typeface="Times New Roman" panose="02020603050405020304" pitchFamily="18" charset="0"/>
                <a:cs typeface="Times New Roman" panose="02020603050405020304" pitchFamily="18" charset="0"/>
              </a:rPr>
              <a:t>42,2</a:t>
            </a:r>
            <a:r>
              <a:rPr lang="fr-FR" sz="2800" b="1" dirty="0">
                <a:solidFill>
                  <a:schemeClr val="accent3">
                    <a:lumMod val="50000"/>
                  </a:schemeClr>
                </a:solidFill>
                <a:latin typeface="Times New Roman" panose="02020603050405020304" pitchFamily="18" charset="0"/>
                <a:cs typeface="Times New Roman" panose="02020603050405020304" pitchFamily="18" charset="0"/>
              </a:rPr>
              <a:t>%</a:t>
            </a:r>
            <a:r>
              <a:rPr lang="fr-FR" sz="2800" dirty="0">
                <a:latin typeface="Times New Roman" panose="02020603050405020304" pitchFamily="18" charset="0"/>
                <a:cs typeface="Times New Roman" panose="02020603050405020304" pitchFamily="18" charset="0"/>
              </a:rPr>
              <a:t> </a:t>
            </a:r>
          </a:p>
          <a:p>
            <a:pPr marL="0" indent="0">
              <a:buNone/>
            </a:pPr>
            <a:r>
              <a:rPr lang="fr-FR" sz="2800" b="1" dirty="0" smtClean="0">
                <a:latin typeface="Times New Roman" panose="02020603050405020304" pitchFamily="18" charset="0"/>
                <a:cs typeface="Times New Roman" panose="02020603050405020304" pitchFamily="18" charset="0"/>
              </a:rPr>
              <a:t>              </a:t>
            </a:r>
            <a:r>
              <a:rPr lang="fr-FR" sz="2800" b="1" dirty="0" smtClean="0">
                <a:solidFill>
                  <a:srgbClr val="FF0000"/>
                </a:solidFill>
                <a:latin typeface="Arial Black" panose="020B0A04020102020204" pitchFamily="34" charset="0"/>
                <a:cs typeface="Times New Roman" panose="02020603050405020304" pitchFamily="18" charset="0"/>
              </a:rPr>
              <a:t>&gt;</a:t>
            </a:r>
          </a:p>
          <a:p>
            <a:pPr marL="0" indent="0">
              <a:buNone/>
            </a:pPr>
            <a:endParaRPr lang="fr-FR" sz="2800" b="1" dirty="0" smtClean="0">
              <a:solidFill>
                <a:srgbClr val="FF0000"/>
              </a:solidFill>
              <a:latin typeface="Arial Black" panose="020B0A04020102020204" pitchFamily="34" charset="0"/>
              <a:cs typeface="Times New Roman" panose="02020603050405020304" pitchFamily="18" charset="0"/>
            </a:endParaRPr>
          </a:p>
          <a:p>
            <a:pPr marL="0" indent="0">
              <a:buNone/>
            </a:pPr>
            <a:r>
              <a:rPr lang="fr-FR" sz="2800" b="1" dirty="0" smtClean="0">
                <a:latin typeface="Times New Roman" panose="02020603050405020304" pitchFamily="18" charset="0"/>
                <a:cs typeface="Times New Roman" panose="02020603050405020304" pitchFamily="18" charset="0"/>
              </a:rPr>
              <a:t>Boubacar Z       </a:t>
            </a:r>
            <a:r>
              <a:rPr lang="fr-FR" sz="2800" dirty="0" smtClean="0">
                <a:latin typeface="Times New Roman" panose="02020603050405020304" pitchFamily="18" charset="0"/>
                <a:cs typeface="Times New Roman" panose="02020603050405020304" pitchFamily="18" charset="0"/>
              </a:rPr>
              <a:t>au </a:t>
            </a:r>
            <a:r>
              <a:rPr lang="fr-FR" sz="2800" dirty="0">
                <a:latin typeface="Times New Roman" panose="02020603050405020304" pitchFamily="18" charset="0"/>
                <a:cs typeface="Times New Roman" panose="02020603050405020304" pitchFamily="18" charset="0"/>
              </a:rPr>
              <a:t>Niger</a:t>
            </a:r>
            <a:r>
              <a:rPr lang="fr-FR" sz="2800" b="1" dirty="0">
                <a:latin typeface="Times New Roman" panose="02020603050405020304" pitchFamily="18" charset="0"/>
                <a:cs typeface="Times New Roman" panose="02020603050405020304" pitchFamily="18" charset="0"/>
              </a:rPr>
              <a:t>  </a:t>
            </a:r>
            <a:r>
              <a:rPr lang="fr-FR" sz="2800" b="1" dirty="0" smtClean="0">
                <a:latin typeface="Times New Roman" panose="02020603050405020304" pitchFamily="18" charset="0"/>
                <a:cs typeface="Times New Roman" panose="02020603050405020304" pitchFamily="18" charset="0"/>
              </a:rPr>
              <a:t>                                  </a:t>
            </a:r>
            <a:r>
              <a:rPr lang="fr-FR" sz="2800" b="1" dirty="0">
                <a:solidFill>
                  <a:schemeClr val="accent3">
                    <a:lumMod val="50000"/>
                  </a:schemeClr>
                </a:solidFill>
                <a:latin typeface="Times New Roman" panose="02020603050405020304" pitchFamily="18" charset="0"/>
                <a:cs typeface="Times New Roman" panose="02020603050405020304" pitchFamily="18" charset="0"/>
              </a:rPr>
              <a:t>26,97%</a:t>
            </a:r>
            <a:endParaRPr lang="fr-FR" sz="2800" b="1" dirty="0" smtClean="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r>
              <a:rPr lang="fr-FR" sz="2800" b="1" dirty="0" err="1" smtClean="0">
                <a:latin typeface="Times New Roman" panose="02020603050405020304" pitchFamily="18" charset="0"/>
                <a:cs typeface="Times New Roman" panose="02020603050405020304" pitchFamily="18" charset="0"/>
              </a:rPr>
              <a:t>Benbahia</a:t>
            </a:r>
            <a:r>
              <a:rPr lang="fr-FR" sz="2800" b="1" dirty="0" smtClean="0">
                <a:latin typeface="Times New Roman" panose="02020603050405020304" pitchFamily="18" charset="0"/>
                <a:cs typeface="Times New Roman" panose="02020603050405020304" pitchFamily="18" charset="0"/>
              </a:rPr>
              <a:t> A  </a:t>
            </a:r>
            <a:r>
              <a:rPr lang="fr-FR" sz="2800" dirty="0" smtClean="0">
                <a:latin typeface="Times New Roman" panose="02020603050405020304" pitchFamily="18" charset="0"/>
                <a:cs typeface="Times New Roman" panose="02020603050405020304" pitchFamily="18" charset="0"/>
              </a:rPr>
              <a:t>au Maroc</a:t>
            </a:r>
            <a:r>
              <a:rPr lang="fr-FR" sz="2800" b="1" dirty="0" smtClean="0">
                <a:latin typeface="Times New Roman" panose="02020603050405020304" pitchFamily="18" charset="0"/>
                <a:cs typeface="Times New Roman" panose="02020603050405020304" pitchFamily="18" charset="0"/>
              </a:rPr>
              <a:t>                                   </a:t>
            </a:r>
            <a:r>
              <a:rPr lang="fr-FR" sz="2800" b="1" dirty="0" smtClean="0">
                <a:solidFill>
                  <a:schemeClr val="accent3">
                    <a:lumMod val="50000"/>
                  </a:schemeClr>
                </a:solidFill>
                <a:latin typeface="Times New Roman" panose="02020603050405020304" pitchFamily="18" charset="0"/>
                <a:cs typeface="Times New Roman" panose="02020603050405020304" pitchFamily="18" charset="0"/>
              </a:rPr>
              <a:t>20,3</a:t>
            </a:r>
            <a:r>
              <a:rPr lang="fr-FR" sz="2800" b="1" dirty="0">
                <a:solidFill>
                  <a:schemeClr val="accent3">
                    <a:lumMod val="50000"/>
                  </a:schemeClr>
                </a:solidFill>
                <a:latin typeface="Times New Roman" panose="02020603050405020304" pitchFamily="18" charset="0"/>
                <a:cs typeface="Times New Roman" panose="02020603050405020304" pitchFamily="18" charset="0"/>
              </a:rPr>
              <a:t>%</a:t>
            </a:r>
            <a:endParaRPr lang="fr-FR" sz="2800" b="1" dirty="0" smtClean="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r>
              <a:rPr lang="fr-FR" sz="2800" b="1" dirty="0" smtClean="0">
                <a:latin typeface="Times New Roman" panose="02020603050405020304" pitchFamily="18" charset="0"/>
                <a:cs typeface="Times New Roman" panose="02020603050405020304" pitchFamily="18" charset="0"/>
              </a:rPr>
              <a:t>Noel B</a:t>
            </a:r>
            <a:r>
              <a:rPr lang="fr-FR" sz="2800" b="1" dirty="0">
                <a:latin typeface="Times New Roman" panose="02020603050405020304" pitchFamily="18" charset="0"/>
                <a:cs typeface="Times New Roman" panose="02020603050405020304" pitchFamily="18" charset="0"/>
              </a:rPr>
              <a:t> </a:t>
            </a:r>
            <a:r>
              <a:rPr lang="fr-FR" sz="2800" b="1" dirty="0" smtClean="0">
                <a:latin typeface="Times New Roman" panose="02020603050405020304" pitchFamily="18" charset="0"/>
                <a:cs typeface="Times New Roman" panose="02020603050405020304" pitchFamily="18" charset="0"/>
              </a:rPr>
              <a:t>        </a:t>
            </a:r>
            <a:r>
              <a:rPr lang="fr-FR" sz="2800" dirty="0" smtClean="0">
                <a:latin typeface="Times New Roman" panose="02020603050405020304" pitchFamily="18" charset="0"/>
                <a:cs typeface="Times New Roman" panose="02020603050405020304" pitchFamily="18" charset="0"/>
              </a:rPr>
              <a:t> au </a:t>
            </a:r>
            <a:r>
              <a:rPr lang="fr-FR" sz="2800" dirty="0">
                <a:latin typeface="Times New Roman" panose="02020603050405020304" pitchFamily="18" charset="0"/>
                <a:cs typeface="Times New Roman" panose="02020603050405020304" pitchFamily="18" charset="0"/>
              </a:rPr>
              <a:t>Mali   </a:t>
            </a:r>
            <a:r>
              <a:rPr lang="fr-FR" sz="2800" dirty="0" smtClean="0">
                <a:latin typeface="Times New Roman" panose="02020603050405020304" pitchFamily="18" charset="0"/>
                <a:cs typeface="Times New Roman" panose="02020603050405020304" pitchFamily="18" charset="0"/>
              </a:rPr>
              <a:t>                                    </a:t>
            </a:r>
            <a:r>
              <a:rPr lang="fr-FR" sz="2800" b="1" dirty="0" smtClean="0">
                <a:solidFill>
                  <a:schemeClr val="accent3">
                    <a:lumMod val="50000"/>
                  </a:schemeClr>
                </a:solidFill>
                <a:latin typeface="Times New Roman" panose="02020603050405020304" pitchFamily="18" charset="0"/>
                <a:cs typeface="Times New Roman" panose="02020603050405020304" pitchFamily="18" charset="0"/>
              </a:rPr>
              <a:t>19</a:t>
            </a:r>
            <a:r>
              <a:rPr lang="fr-FR" sz="2800" b="1" dirty="0">
                <a:solidFill>
                  <a:schemeClr val="accent3">
                    <a:lumMod val="50000"/>
                  </a:schemeClr>
                </a:solidFill>
                <a:latin typeface="Times New Roman" panose="02020603050405020304" pitchFamily="18" charset="0"/>
                <a:cs typeface="Times New Roman" panose="02020603050405020304" pitchFamily="18" charset="0"/>
              </a:rPr>
              <a:t>%</a:t>
            </a:r>
            <a:r>
              <a:rPr lang="fr-FR" sz="2800" b="1" dirty="0">
                <a:latin typeface="Times New Roman" panose="02020603050405020304" pitchFamily="18" charset="0"/>
                <a:cs typeface="Times New Roman" panose="02020603050405020304" pitchFamily="18" charset="0"/>
              </a:rPr>
              <a:t> </a:t>
            </a:r>
            <a:endParaRPr lang="fr-FR" sz="2800" dirty="0">
              <a:latin typeface="Times New Roman" panose="02020603050405020304" pitchFamily="18" charset="0"/>
              <a:cs typeface="Times New Roman" panose="02020603050405020304" pitchFamily="18" charset="0"/>
            </a:endParaRPr>
          </a:p>
          <a:p>
            <a:pPr marL="0" indent="0">
              <a:buNone/>
            </a:pPr>
            <a:endParaRPr lang="fr-FR" sz="2800" dirty="0"/>
          </a:p>
        </p:txBody>
      </p:sp>
      <p:sp>
        <p:nvSpPr>
          <p:cNvPr id="4" name="Accolade fermante 3"/>
          <p:cNvSpPr/>
          <p:nvPr/>
        </p:nvSpPr>
        <p:spPr>
          <a:xfrm>
            <a:off x="5076056" y="3863181"/>
            <a:ext cx="1080120" cy="1224136"/>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
        <p:nvSpPr>
          <p:cNvPr id="5" name="Flèche droite 4"/>
          <p:cNvSpPr/>
          <p:nvPr/>
        </p:nvSpPr>
        <p:spPr>
          <a:xfrm>
            <a:off x="5104759" y="2302863"/>
            <a:ext cx="86409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652951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tx2"/>
                </a:solidFill>
                <a:latin typeface="Arial Black" pitchFamily="34" charset="0"/>
              </a:rPr>
              <a:t>Discussion </a:t>
            </a:r>
            <a:endParaRPr lang="fr-FR" dirty="0"/>
          </a:p>
        </p:txBody>
      </p:sp>
      <p:sp>
        <p:nvSpPr>
          <p:cNvPr id="3" name="Espace réservé du contenu 2"/>
          <p:cNvSpPr>
            <a:spLocks noGrp="1"/>
          </p:cNvSpPr>
          <p:nvPr>
            <p:ph idx="1"/>
          </p:nvPr>
        </p:nvSpPr>
        <p:spPr>
          <a:xfrm>
            <a:off x="457200" y="1417638"/>
            <a:ext cx="8363272" cy="5107706"/>
          </a:xfrm>
        </p:spPr>
        <p:txBody>
          <a:bodyPr>
            <a:normAutofit/>
          </a:bodyPr>
          <a:lstStyle/>
          <a:p>
            <a:pPr marL="0" indent="0" fontAlgn="base">
              <a:buNone/>
            </a:pPr>
            <a:r>
              <a:rPr lang="fr-FR" sz="2800" b="1" dirty="0" smtClean="0">
                <a:solidFill>
                  <a:schemeClr val="accent1">
                    <a:lumMod val="75000"/>
                  </a:schemeClr>
                </a:solidFill>
                <a:latin typeface="Times New Roman" panose="02020603050405020304" pitchFamily="18" charset="0"/>
                <a:cs typeface="Times New Roman" panose="02020603050405020304" pitchFamily="18" charset="0"/>
              </a:rPr>
              <a:t>Terme de la grossesse </a:t>
            </a:r>
          </a:p>
          <a:p>
            <a:pPr marL="0" indent="0" fontAlgn="base">
              <a:buNone/>
            </a:pPr>
            <a:r>
              <a:rPr lang="fr-FR" sz="2800" b="1" dirty="0" smtClean="0">
                <a:solidFill>
                  <a:schemeClr val="accent1">
                    <a:lumMod val="75000"/>
                  </a:schemeClr>
                </a:solidFill>
                <a:latin typeface="Times New Roman" panose="02020603050405020304" pitchFamily="18" charset="0"/>
                <a:cs typeface="Times New Roman" panose="02020603050405020304" pitchFamily="18" charset="0"/>
              </a:rPr>
              <a:t>NE: </a:t>
            </a:r>
            <a:r>
              <a:rPr lang="fr-FR" sz="2800" dirty="0" smtClean="0">
                <a:latin typeface="Times New Roman" panose="02020603050405020304" pitchFamily="18" charset="0"/>
                <a:cs typeface="Times New Roman" panose="02020603050405020304" pitchFamily="18" charset="0"/>
              </a:rPr>
              <a:t>Prématurité                         </a:t>
            </a:r>
            <a:r>
              <a:rPr lang="fr-FR" sz="2800" b="1" dirty="0" smtClean="0">
                <a:solidFill>
                  <a:schemeClr val="accent3">
                    <a:lumMod val="50000"/>
                  </a:schemeClr>
                </a:solidFill>
                <a:latin typeface="Times New Roman" panose="02020603050405020304" pitchFamily="18" charset="0"/>
                <a:cs typeface="Times New Roman" panose="02020603050405020304" pitchFamily="18" charset="0"/>
              </a:rPr>
              <a:t>5,9%</a:t>
            </a:r>
            <a:r>
              <a:rPr lang="fr-FR" sz="2800" dirty="0" smtClean="0">
                <a:latin typeface="Times New Roman" panose="02020603050405020304" pitchFamily="18" charset="0"/>
                <a:cs typeface="Times New Roman" panose="02020603050405020304" pitchFamily="18" charset="0"/>
              </a:rPr>
              <a:t> cas. </a:t>
            </a:r>
          </a:p>
          <a:p>
            <a:pPr marL="0" indent="0" fontAlgn="base">
              <a:buNone/>
            </a:pPr>
            <a:r>
              <a:rPr lang="fr-FR" sz="2800" dirty="0" smtClean="0">
                <a:latin typeface="Times New Roman" panose="02020603050405020304" pitchFamily="18" charset="0"/>
                <a:cs typeface="Times New Roman" panose="02020603050405020304" pitchFamily="18" charset="0"/>
              </a:rPr>
              <a:t>       </a:t>
            </a:r>
            <a:r>
              <a:rPr lang="fr-FR" sz="2800" b="1" dirty="0" smtClean="0">
                <a:solidFill>
                  <a:srgbClr val="FF0000"/>
                </a:solidFill>
                <a:latin typeface="Arial Black" panose="020B0A04020102020204" pitchFamily="34" charset="0"/>
                <a:cs typeface="Times New Roman" panose="02020603050405020304" pitchFamily="18" charset="0"/>
              </a:rPr>
              <a:t>&lt; </a:t>
            </a:r>
          </a:p>
          <a:p>
            <a:pPr marL="0" indent="0" fontAlgn="base">
              <a:buNone/>
            </a:pPr>
            <a:r>
              <a:rPr lang="fr-FR" sz="2800" b="1" dirty="0" smtClean="0">
                <a:latin typeface="Times New Roman" panose="02020603050405020304" pitchFamily="18" charset="0"/>
                <a:cs typeface="Times New Roman" panose="02020603050405020304" pitchFamily="18" charset="0"/>
              </a:rPr>
              <a:t>Boubacar Z </a:t>
            </a:r>
            <a:r>
              <a:rPr lang="fr-FR" sz="2800" dirty="0" smtClean="0">
                <a:latin typeface="Times New Roman" panose="02020603050405020304" pitchFamily="18" charset="0"/>
                <a:cs typeface="Times New Roman" panose="02020603050405020304" pitchFamily="18" charset="0"/>
              </a:rPr>
              <a:t> (Niger 2018)           </a:t>
            </a:r>
            <a:r>
              <a:rPr lang="fr-FR" sz="2800" b="1" dirty="0" smtClean="0">
                <a:solidFill>
                  <a:schemeClr val="accent3">
                    <a:lumMod val="50000"/>
                  </a:schemeClr>
                </a:solidFill>
                <a:latin typeface="Times New Roman" panose="02020603050405020304" pitchFamily="18" charset="0"/>
                <a:cs typeface="Times New Roman" panose="02020603050405020304" pitchFamily="18" charset="0"/>
              </a:rPr>
              <a:t>8,70%</a:t>
            </a:r>
            <a:r>
              <a:rPr lang="fr-FR" sz="2800" b="1" dirty="0" smtClean="0">
                <a:latin typeface="Times New Roman" panose="02020603050405020304" pitchFamily="18" charset="0"/>
                <a:cs typeface="Times New Roman" panose="02020603050405020304" pitchFamily="18" charset="0"/>
              </a:rPr>
              <a:t> </a:t>
            </a:r>
          </a:p>
          <a:p>
            <a:pPr marL="0" indent="0" fontAlgn="base">
              <a:buNone/>
            </a:pPr>
            <a:endParaRPr lang="fr-FR" sz="2800" b="1" dirty="0" smtClean="0">
              <a:latin typeface="Times New Roman" panose="02020603050405020304" pitchFamily="18" charset="0"/>
              <a:cs typeface="Times New Roman" panose="02020603050405020304" pitchFamily="18" charset="0"/>
            </a:endParaRPr>
          </a:p>
          <a:p>
            <a:pPr marL="0" indent="0" fontAlgn="base">
              <a:buNone/>
            </a:pPr>
            <a:r>
              <a:rPr lang="fr-FR" sz="2800" b="1" dirty="0" err="1" smtClean="0">
                <a:latin typeface="Times New Roman" panose="02020603050405020304" pitchFamily="18" charset="0"/>
                <a:cs typeface="Times New Roman" panose="02020603050405020304" pitchFamily="18" charset="0"/>
              </a:rPr>
              <a:t>Hamani</a:t>
            </a:r>
            <a:r>
              <a:rPr lang="fr-FR" sz="2800" b="1" dirty="0" smtClean="0">
                <a:latin typeface="Times New Roman" panose="02020603050405020304" pitchFamily="18" charset="0"/>
                <a:cs typeface="Times New Roman" panose="02020603050405020304" pitchFamily="18" charset="0"/>
              </a:rPr>
              <a:t> O    (</a:t>
            </a:r>
            <a:r>
              <a:rPr lang="fr-FR" sz="2800" dirty="0" smtClean="0">
                <a:latin typeface="Times New Roman" panose="02020603050405020304" pitchFamily="18" charset="0"/>
                <a:cs typeface="Times New Roman" panose="02020603050405020304" pitchFamily="18" charset="0"/>
              </a:rPr>
              <a:t>Tunisie 2007)         </a:t>
            </a:r>
            <a:r>
              <a:rPr lang="fr-FR" sz="2800" b="1" dirty="0" smtClean="0">
                <a:solidFill>
                  <a:schemeClr val="accent3">
                    <a:lumMod val="50000"/>
                  </a:schemeClr>
                </a:solidFill>
                <a:latin typeface="Times New Roman" panose="02020603050405020304" pitchFamily="18" charset="0"/>
                <a:cs typeface="Times New Roman" panose="02020603050405020304" pitchFamily="18" charset="0"/>
              </a:rPr>
              <a:t>27,46</a:t>
            </a:r>
            <a:r>
              <a:rPr lang="fr-FR" sz="2800" b="1" dirty="0">
                <a:solidFill>
                  <a:schemeClr val="accent3">
                    <a:lumMod val="50000"/>
                  </a:schemeClr>
                </a:solidFill>
                <a:latin typeface="Times New Roman" panose="02020603050405020304" pitchFamily="18" charset="0"/>
                <a:cs typeface="Times New Roman" panose="02020603050405020304" pitchFamily="18" charset="0"/>
              </a:rPr>
              <a:t>%</a:t>
            </a:r>
            <a:r>
              <a:rPr lang="fr-FR" sz="2800" dirty="0">
                <a:latin typeface="Times New Roman" panose="02020603050405020304" pitchFamily="18" charset="0"/>
                <a:cs typeface="Times New Roman" panose="02020603050405020304" pitchFamily="18" charset="0"/>
              </a:rPr>
              <a:t> </a:t>
            </a:r>
            <a:endParaRPr lang="fr-FR" sz="2800" dirty="0" smtClean="0">
              <a:latin typeface="Times New Roman" panose="02020603050405020304" pitchFamily="18" charset="0"/>
              <a:cs typeface="Times New Roman" panose="02020603050405020304" pitchFamily="18" charset="0"/>
            </a:endParaRPr>
          </a:p>
          <a:p>
            <a:pPr marL="0" indent="0" fontAlgn="base">
              <a:buNone/>
            </a:pPr>
            <a:endParaRPr lang="fr-FR" sz="2800" dirty="0" smtClean="0">
              <a:latin typeface="Times New Roman" panose="02020603050405020304" pitchFamily="18" charset="0"/>
              <a:cs typeface="Times New Roman" panose="02020603050405020304" pitchFamily="18" charset="0"/>
            </a:endParaRPr>
          </a:p>
          <a:p>
            <a:pPr marL="0" indent="0" fontAlgn="base">
              <a:buNone/>
            </a:pPr>
            <a:r>
              <a:rPr lang="fr-FR" sz="2800" b="1" dirty="0">
                <a:latin typeface="Times New Roman" panose="02020603050405020304" pitchFamily="18" charset="0"/>
                <a:cs typeface="Times New Roman" panose="02020603050405020304" pitchFamily="18" charset="0"/>
              </a:rPr>
              <a:t>L</a:t>
            </a:r>
            <a:r>
              <a:rPr lang="fr-FR" sz="2800" b="1" dirty="0" smtClean="0">
                <a:latin typeface="Times New Roman" panose="02020603050405020304" pitchFamily="18" charset="0"/>
                <a:cs typeface="Times New Roman" panose="02020603050405020304" pitchFamily="18" charset="0"/>
              </a:rPr>
              <a:t>es </a:t>
            </a:r>
            <a:r>
              <a:rPr lang="fr-FR" sz="2800" b="1" dirty="0">
                <a:latin typeface="Times New Roman" panose="02020603050405020304" pitchFamily="18" charset="0"/>
                <a:cs typeface="Times New Roman" panose="02020603050405020304" pitchFamily="18" charset="0"/>
              </a:rPr>
              <a:t>CC sont des facteurs de risques de la prématurité</a:t>
            </a:r>
            <a:r>
              <a:rPr lang="fr-FR" sz="2800" b="1" dirty="0" smtClean="0">
                <a:latin typeface="Times New Roman" panose="02020603050405020304" pitchFamily="18" charset="0"/>
                <a:cs typeface="Times New Roman" panose="02020603050405020304" pitchFamily="18" charset="0"/>
              </a:rPr>
              <a:t>.</a:t>
            </a:r>
          </a:p>
          <a:p>
            <a:pPr marL="0" indent="0" fontAlgn="base">
              <a:buNone/>
            </a:pPr>
            <a:endParaRPr lang="fr-FR" sz="2800" b="1" dirty="0" smtClean="0">
              <a:latin typeface="Times New Roman" panose="02020603050405020304" pitchFamily="18" charset="0"/>
              <a:cs typeface="Times New Roman" panose="02020603050405020304" pitchFamily="18" charset="0"/>
            </a:endParaRPr>
          </a:p>
          <a:p>
            <a:pPr marL="0" indent="0" fontAlgn="base">
              <a:buNone/>
            </a:pPr>
            <a:endParaRPr lang="fr-FR" sz="2800" b="1" dirty="0" smtClean="0">
              <a:latin typeface="Times New Roman" panose="02020603050405020304" pitchFamily="18" charset="0"/>
              <a:cs typeface="Times New Roman" panose="02020603050405020304" pitchFamily="18" charset="0"/>
            </a:endParaRPr>
          </a:p>
          <a:p>
            <a:pPr marL="0" indent="0" fontAlgn="base">
              <a:buNone/>
            </a:pPr>
            <a:endParaRPr lang="fr-FR" sz="2800" b="1" dirty="0">
              <a:latin typeface="Times New Roman" panose="02020603050405020304" pitchFamily="18" charset="0"/>
              <a:cs typeface="Times New Roman" panose="02020603050405020304" pitchFamily="18" charset="0"/>
            </a:endParaRPr>
          </a:p>
          <a:p>
            <a:pPr marL="0" indent="0" fontAlgn="base">
              <a:buNone/>
            </a:pPr>
            <a:endParaRPr lang="fr-FR" sz="2800" b="1" dirty="0">
              <a:latin typeface="Times New Roman" panose="02020603050405020304" pitchFamily="18" charset="0"/>
              <a:cs typeface="Times New Roman" panose="02020603050405020304" pitchFamily="18" charset="0"/>
            </a:endParaRPr>
          </a:p>
        </p:txBody>
      </p:sp>
      <p:sp>
        <p:nvSpPr>
          <p:cNvPr id="4" name="Flèche courbée vers la gauche 3"/>
          <p:cNvSpPr/>
          <p:nvPr/>
        </p:nvSpPr>
        <p:spPr>
          <a:xfrm>
            <a:off x="7668344" y="2492896"/>
            <a:ext cx="504056" cy="280831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21426094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1F497D"/>
                </a:solidFill>
                <a:latin typeface="Arial Black" pitchFamily="34" charset="0"/>
              </a:rPr>
              <a:t>Discussion  </a:t>
            </a:r>
            <a:endParaRPr lang="fr-FR" dirty="0"/>
          </a:p>
        </p:txBody>
      </p:sp>
      <p:sp>
        <p:nvSpPr>
          <p:cNvPr id="3" name="Espace réservé du contenu 2"/>
          <p:cNvSpPr>
            <a:spLocks noGrp="1"/>
          </p:cNvSpPr>
          <p:nvPr>
            <p:ph idx="1"/>
          </p:nvPr>
        </p:nvSpPr>
        <p:spPr/>
        <p:txBody>
          <a:bodyPr>
            <a:normAutofit fontScale="92500" lnSpcReduction="20000"/>
          </a:bodyPr>
          <a:lstStyle/>
          <a:p>
            <a:pPr marL="0" lvl="0" indent="0">
              <a:buNone/>
            </a:pPr>
            <a:r>
              <a:rPr lang="fr-FR" sz="2400" dirty="0" smtClean="0">
                <a:solidFill>
                  <a:schemeClr val="tx2"/>
                </a:solidFill>
                <a:latin typeface="Times New Roman" panose="02020603050405020304" pitchFamily="18" charset="0"/>
                <a:cs typeface="Times New Roman" panose="02020603050405020304" pitchFamily="18" charset="0"/>
              </a:rPr>
              <a:t>                </a:t>
            </a:r>
            <a:r>
              <a:rPr lang="fr-FR" sz="2400" b="1" dirty="0" smtClean="0">
                <a:solidFill>
                  <a:schemeClr val="tx2"/>
                </a:solidFill>
                <a:latin typeface="Times New Roman" panose="02020603050405020304" pitchFamily="18" charset="0"/>
                <a:cs typeface="Times New Roman" panose="02020603050405020304" pitchFamily="18" charset="0"/>
              </a:rPr>
              <a:t>II- Données cliniques</a:t>
            </a:r>
          </a:p>
          <a:p>
            <a:pPr marL="0" lvl="0" indent="0">
              <a:buNone/>
            </a:pPr>
            <a:r>
              <a:rPr lang="fr-FR" sz="2400" b="1" dirty="0" smtClean="0">
                <a:solidFill>
                  <a:schemeClr val="accent3">
                    <a:lumMod val="50000"/>
                  </a:schemeClr>
                </a:solidFill>
                <a:latin typeface="Times New Roman" panose="02020603050405020304" pitchFamily="18" charset="0"/>
                <a:cs typeface="Times New Roman" panose="02020603050405020304" pitchFamily="18" charset="0"/>
              </a:rPr>
              <a:t> </a:t>
            </a:r>
            <a:r>
              <a:rPr lang="fr-FR" sz="2400" b="1" dirty="0">
                <a:solidFill>
                  <a:schemeClr val="accent3">
                    <a:lumMod val="50000"/>
                  </a:schemeClr>
                </a:solidFill>
                <a:latin typeface="Times New Roman" panose="02020603050405020304" pitchFamily="18" charset="0"/>
                <a:cs typeface="Times New Roman" panose="02020603050405020304" pitchFamily="18" charset="0"/>
              </a:rPr>
              <a:t>Le motif de </a:t>
            </a:r>
            <a:r>
              <a:rPr lang="fr-FR" sz="2400" b="1" dirty="0" smtClean="0">
                <a:solidFill>
                  <a:schemeClr val="accent3">
                    <a:lumMod val="50000"/>
                  </a:schemeClr>
                </a:solidFill>
                <a:latin typeface="Times New Roman" panose="02020603050405020304" pitchFamily="18" charset="0"/>
                <a:cs typeface="Times New Roman" panose="02020603050405020304" pitchFamily="18" charset="0"/>
              </a:rPr>
              <a:t>consultation</a:t>
            </a:r>
          </a:p>
          <a:p>
            <a:pPr marL="0" indent="0" fontAlgn="base">
              <a:buNone/>
            </a:pPr>
            <a:r>
              <a:rPr lang="fr-FR" sz="2400" b="1" dirty="0" smtClean="0">
                <a:solidFill>
                  <a:schemeClr val="tx2">
                    <a:lumMod val="60000"/>
                    <a:lumOff val="40000"/>
                  </a:schemeClr>
                </a:solidFill>
                <a:latin typeface="Times New Roman" panose="02020603050405020304" pitchFamily="18" charset="0"/>
                <a:cs typeface="Times New Roman" panose="02020603050405020304" pitchFamily="18" charset="0"/>
              </a:rPr>
              <a:t>NE</a:t>
            </a:r>
            <a:r>
              <a:rPr lang="fr-FR" sz="2400" dirty="0" smtClean="0">
                <a:solidFill>
                  <a:schemeClr val="tx2">
                    <a:lumMod val="60000"/>
                    <a:lumOff val="40000"/>
                  </a:schemeClr>
                </a:solidFill>
                <a:latin typeface="Times New Roman" panose="02020603050405020304" pitchFamily="18" charset="0"/>
                <a:cs typeface="Times New Roman" panose="02020603050405020304" pitchFamily="18" charset="0"/>
              </a:rPr>
              <a:t>:</a:t>
            </a:r>
            <a:r>
              <a:rPr lang="fr-FR" sz="2400" dirty="0">
                <a:solidFill>
                  <a:schemeClr val="tx2">
                    <a:lumMod val="60000"/>
                    <a:lumOff val="40000"/>
                  </a:schemeClr>
                </a:solidFill>
                <a:latin typeface="Times New Roman" panose="02020603050405020304" pitchFamily="18" charset="0"/>
                <a:cs typeface="Times New Roman" panose="02020603050405020304" pitchFamily="18" charset="0"/>
              </a:rPr>
              <a:t> </a:t>
            </a:r>
            <a:r>
              <a:rPr lang="fr-FR" sz="2400" dirty="0" smtClean="0">
                <a:solidFill>
                  <a:schemeClr val="tx2">
                    <a:lumMod val="60000"/>
                    <a:lumOff val="40000"/>
                  </a:schemeClr>
                </a:solidFill>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détresse respiratoire </a:t>
            </a:r>
            <a:r>
              <a:rPr lang="fr-FR" sz="2400" dirty="0" smtClean="0">
                <a:latin typeface="Times New Roman" panose="02020603050405020304" pitchFamily="18" charset="0"/>
                <a:cs typeface="Times New Roman" panose="02020603050405020304" pitchFamily="18" charset="0"/>
              </a:rPr>
              <a:t>                                                    </a:t>
            </a:r>
            <a:r>
              <a:rPr lang="fr-FR" sz="2400" b="1" dirty="0" smtClean="0">
                <a:solidFill>
                  <a:schemeClr val="accent3">
                    <a:lumMod val="50000"/>
                  </a:schemeClr>
                </a:solidFill>
                <a:latin typeface="Times New Roman" panose="02020603050405020304" pitchFamily="18" charset="0"/>
                <a:cs typeface="Times New Roman" panose="02020603050405020304" pitchFamily="18" charset="0"/>
              </a:rPr>
              <a:t>70,5</a:t>
            </a:r>
            <a:r>
              <a:rPr lang="fr-FR" sz="2400" b="1" dirty="0">
                <a:solidFill>
                  <a:schemeClr val="accent3">
                    <a:lumMod val="50000"/>
                  </a:schemeClr>
                </a:solidFill>
                <a:latin typeface="Times New Roman" panose="02020603050405020304" pitchFamily="18" charset="0"/>
                <a:cs typeface="Times New Roman" panose="02020603050405020304" pitchFamily="18" charset="0"/>
              </a:rPr>
              <a:t>%</a:t>
            </a:r>
            <a:r>
              <a:rPr lang="fr-FR" sz="2400" dirty="0">
                <a:latin typeface="Times New Roman" panose="02020603050405020304" pitchFamily="18" charset="0"/>
                <a:cs typeface="Times New Roman" panose="02020603050405020304" pitchFamily="18" charset="0"/>
              </a:rPr>
              <a:t> </a:t>
            </a:r>
            <a:endParaRPr lang="fr-FR" sz="2400" dirty="0" smtClean="0">
              <a:latin typeface="Times New Roman" panose="02020603050405020304" pitchFamily="18" charset="0"/>
              <a:cs typeface="Times New Roman" panose="02020603050405020304" pitchFamily="18" charset="0"/>
            </a:endParaRPr>
          </a:p>
          <a:p>
            <a:pPr marL="0" indent="0" fontAlgn="base">
              <a:buNone/>
            </a:pPr>
            <a:r>
              <a:rPr lang="fr-FR" sz="2400" b="1" dirty="0" smtClean="0">
                <a:solidFill>
                  <a:srgbClr val="FF0000"/>
                </a:solidFill>
                <a:latin typeface="Arial Black" panose="020B0A04020102020204" pitchFamily="34" charset="0"/>
                <a:cs typeface="Times New Roman" panose="02020603050405020304" pitchFamily="18" charset="0"/>
              </a:rPr>
              <a:t>                  &gt;</a:t>
            </a:r>
          </a:p>
          <a:p>
            <a:pPr marL="0" indent="0" fontAlgn="base">
              <a:buNone/>
            </a:pPr>
            <a:endParaRPr lang="fr-FR" sz="2400" b="1" dirty="0" smtClean="0">
              <a:latin typeface="Times New Roman" panose="02020603050405020304" pitchFamily="18" charset="0"/>
              <a:cs typeface="Times New Roman" panose="02020603050405020304" pitchFamily="18" charset="0"/>
            </a:endParaRPr>
          </a:p>
          <a:p>
            <a:pPr marL="0" indent="0" fontAlgn="base">
              <a:buNone/>
            </a:pPr>
            <a:r>
              <a:rPr lang="fr-FR" sz="2400" b="1" dirty="0" err="1" smtClean="0">
                <a:latin typeface="Times New Roman" panose="02020603050405020304" pitchFamily="18" charset="0"/>
                <a:cs typeface="Times New Roman" panose="02020603050405020304" pitchFamily="18" charset="0"/>
              </a:rPr>
              <a:t>Benbahia</a:t>
            </a:r>
            <a:r>
              <a:rPr lang="fr-FR" sz="2400" b="1" dirty="0" smtClean="0">
                <a:latin typeface="Times New Roman" panose="02020603050405020304" pitchFamily="18" charset="0"/>
                <a:cs typeface="Times New Roman" panose="02020603050405020304" pitchFamily="18" charset="0"/>
              </a:rPr>
              <a:t> A          </a:t>
            </a:r>
            <a:r>
              <a:rPr lang="fr-FR" sz="2400" dirty="0" smtClean="0">
                <a:latin typeface="Times New Roman" panose="02020603050405020304" pitchFamily="18" charset="0"/>
                <a:cs typeface="Times New Roman" panose="02020603050405020304" pitchFamily="18" charset="0"/>
              </a:rPr>
              <a:t>au </a:t>
            </a:r>
            <a:r>
              <a:rPr lang="fr-FR" sz="2400" dirty="0">
                <a:latin typeface="Times New Roman" panose="02020603050405020304" pitchFamily="18" charset="0"/>
                <a:cs typeface="Times New Roman" panose="02020603050405020304" pitchFamily="18" charset="0"/>
              </a:rPr>
              <a:t>Maroc en 2018 </a:t>
            </a:r>
            <a:r>
              <a:rPr lang="fr-FR" sz="2400" dirty="0" smtClean="0">
                <a:latin typeface="Times New Roman" panose="02020603050405020304" pitchFamily="18" charset="0"/>
                <a:cs typeface="Times New Roman" panose="02020603050405020304" pitchFamily="18" charset="0"/>
              </a:rPr>
              <a:t>                                   </a:t>
            </a:r>
            <a:r>
              <a:rPr lang="fr-FR" sz="2400" b="1" dirty="0" smtClean="0">
                <a:solidFill>
                  <a:schemeClr val="accent3">
                    <a:lumMod val="50000"/>
                  </a:schemeClr>
                </a:solidFill>
                <a:latin typeface="Times New Roman" panose="02020603050405020304" pitchFamily="18" charset="0"/>
                <a:cs typeface="Times New Roman" panose="02020603050405020304" pitchFamily="18" charset="0"/>
              </a:rPr>
              <a:t>55%</a:t>
            </a:r>
          </a:p>
          <a:p>
            <a:pPr marL="0" indent="0" fontAlgn="base">
              <a:buNone/>
            </a:pPr>
            <a:endParaRPr lang="fr-FR" sz="2400" dirty="0" smtClean="0">
              <a:latin typeface="Times New Roman" panose="02020603050405020304" pitchFamily="18" charset="0"/>
              <a:cs typeface="Times New Roman" panose="02020603050405020304" pitchFamily="18" charset="0"/>
            </a:endParaRPr>
          </a:p>
          <a:p>
            <a:pPr marL="0" indent="0" fontAlgn="base">
              <a:buNone/>
            </a:pPr>
            <a:r>
              <a:rPr lang="fr-FR" sz="2400" b="1" dirty="0" err="1" smtClean="0">
                <a:latin typeface="Times New Roman" panose="02020603050405020304" pitchFamily="18" charset="0"/>
                <a:cs typeface="Times New Roman" panose="02020603050405020304" pitchFamily="18" charset="0"/>
              </a:rPr>
              <a:t>Daou</a:t>
            </a:r>
            <a:r>
              <a:rPr lang="fr-FR" sz="2400" b="1" dirty="0" smtClean="0">
                <a:latin typeface="Times New Roman" panose="02020603050405020304" pitchFamily="18" charset="0"/>
                <a:cs typeface="Times New Roman" panose="02020603050405020304" pitchFamily="18" charset="0"/>
              </a:rPr>
              <a:t> H               </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au Mali en 2008 </a:t>
            </a:r>
            <a:r>
              <a:rPr lang="fr-FR" sz="2400" dirty="0" smtClean="0">
                <a:latin typeface="Times New Roman" panose="02020603050405020304" pitchFamily="18" charset="0"/>
                <a:cs typeface="Times New Roman" panose="02020603050405020304" pitchFamily="18" charset="0"/>
              </a:rPr>
              <a:t>                                      </a:t>
            </a:r>
            <a:r>
              <a:rPr lang="fr-FR" sz="2400" b="1" dirty="0" smtClean="0">
                <a:solidFill>
                  <a:schemeClr val="accent3">
                    <a:lumMod val="50000"/>
                  </a:schemeClr>
                </a:solidFill>
                <a:latin typeface="Times New Roman" panose="02020603050405020304" pitchFamily="18" charset="0"/>
                <a:cs typeface="Times New Roman" panose="02020603050405020304" pitchFamily="18" charset="0"/>
              </a:rPr>
              <a:t>49,1%</a:t>
            </a:r>
            <a:endParaRPr lang="fr-FR" sz="2400" dirty="0" smtClean="0">
              <a:solidFill>
                <a:schemeClr val="accent3">
                  <a:lumMod val="50000"/>
                </a:schemeClr>
              </a:solidFill>
              <a:latin typeface="Times New Roman" panose="02020603050405020304" pitchFamily="18" charset="0"/>
              <a:cs typeface="Times New Roman" panose="02020603050405020304" pitchFamily="18" charset="0"/>
            </a:endParaRPr>
          </a:p>
          <a:p>
            <a:pPr marL="0" indent="0" fontAlgn="base">
              <a:buNone/>
            </a:pPr>
            <a:r>
              <a:rPr lang="fr-FR" sz="2400" dirty="0" smtClean="0">
                <a:latin typeface="Times New Roman" panose="02020603050405020304" pitchFamily="18" charset="0"/>
                <a:cs typeface="Times New Roman" panose="02020603050405020304" pitchFamily="18" charset="0"/>
              </a:rPr>
              <a:t> </a:t>
            </a:r>
          </a:p>
          <a:p>
            <a:pPr marL="0" indent="0" fontAlgn="base">
              <a:buNone/>
            </a:pPr>
            <a:r>
              <a:rPr lang="fr-FR" sz="2400" dirty="0">
                <a:solidFill>
                  <a:srgbClr val="FF0000"/>
                </a:solidFill>
                <a:latin typeface="Times New Roman" panose="02020603050405020304" pitchFamily="18" charset="0"/>
                <a:cs typeface="Times New Roman" panose="02020603050405020304" pitchFamily="18" charset="0"/>
              </a:rPr>
              <a:t> </a:t>
            </a:r>
            <a:r>
              <a:rPr lang="fr-FR" sz="2400" dirty="0" smtClean="0">
                <a:solidFill>
                  <a:srgbClr val="FF0000"/>
                </a:solidFill>
                <a:latin typeface="Times New Roman" panose="02020603050405020304" pitchFamily="18" charset="0"/>
                <a:cs typeface="Times New Roman" panose="02020603050405020304" pitchFamily="18" charset="0"/>
              </a:rPr>
              <a:t>                 </a:t>
            </a:r>
            <a:r>
              <a:rPr lang="fr-FR" sz="2400" dirty="0" smtClean="0">
                <a:solidFill>
                  <a:srgbClr val="FF0000"/>
                </a:solidFill>
                <a:latin typeface="Arial Black" panose="020B0A04020102020204" pitchFamily="34" charset="0"/>
                <a:cs typeface="Times New Roman" panose="02020603050405020304" pitchFamily="18" charset="0"/>
              </a:rPr>
              <a:t>&lt;</a:t>
            </a:r>
          </a:p>
          <a:p>
            <a:pPr marL="0" indent="0" fontAlgn="base">
              <a:buNone/>
            </a:pPr>
            <a:r>
              <a:rPr lang="fr-FR" sz="2400" b="1" dirty="0" smtClean="0">
                <a:latin typeface="Times New Roman" panose="02020603050405020304" pitchFamily="18" charset="0"/>
                <a:cs typeface="Times New Roman" panose="02020603050405020304" pitchFamily="18" charset="0"/>
              </a:rPr>
              <a:t>Rantotiana R (</a:t>
            </a:r>
            <a:r>
              <a:rPr lang="fr-FR" sz="2400" dirty="0" smtClean="0">
                <a:latin typeface="Times New Roman" panose="02020603050405020304" pitchFamily="18" charset="0"/>
                <a:cs typeface="Times New Roman" panose="02020603050405020304" pitchFamily="18" charset="0"/>
              </a:rPr>
              <a:t>Antananarivo </a:t>
            </a:r>
            <a:r>
              <a:rPr lang="fr-FR" sz="2400" dirty="0">
                <a:latin typeface="Times New Roman" panose="02020603050405020304" pitchFamily="18" charset="0"/>
                <a:cs typeface="Times New Roman" panose="02020603050405020304" pitchFamily="18" charset="0"/>
              </a:rPr>
              <a:t>en </a:t>
            </a:r>
            <a:r>
              <a:rPr lang="fr-FR" sz="2400" dirty="0" smtClean="0">
                <a:latin typeface="Times New Roman" panose="02020603050405020304" pitchFamily="18" charset="0"/>
                <a:cs typeface="Times New Roman" panose="02020603050405020304" pitchFamily="18" charset="0"/>
              </a:rPr>
              <a:t>2018)                                 </a:t>
            </a:r>
            <a:r>
              <a:rPr lang="fr-FR" sz="2400" b="1" dirty="0" smtClean="0">
                <a:solidFill>
                  <a:schemeClr val="accent3">
                    <a:lumMod val="50000"/>
                  </a:schemeClr>
                </a:solidFill>
                <a:latin typeface="Times New Roman" panose="02020603050405020304" pitchFamily="18" charset="0"/>
                <a:cs typeface="Times New Roman" panose="02020603050405020304" pitchFamily="18" charset="0"/>
              </a:rPr>
              <a:t>96,08%</a:t>
            </a:r>
            <a:r>
              <a:rPr lang="fr-FR" sz="2400" dirty="0" smtClean="0">
                <a:latin typeface="Times New Roman" panose="02020603050405020304" pitchFamily="18" charset="0"/>
                <a:cs typeface="Times New Roman" panose="02020603050405020304" pitchFamily="18" charset="0"/>
              </a:rPr>
              <a:t> </a:t>
            </a:r>
            <a:endParaRPr lang="fr-FR" sz="2400" dirty="0">
              <a:latin typeface="Times New Roman" panose="02020603050405020304" pitchFamily="18" charset="0"/>
              <a:cs typeface="Times New Roman" panose="02020603050405020304" pitchFamily="18" charset="0"/>
            </a:endParaRPr>
          </a:p>
          <a:p>
            <a:pPr marL="0" indent="0">
              <a:buNone/>
            </a:pPr>
            <a:r>
              <a:rPr lang="fr-FR" sz="2000" dirty="0"/>
              <a:t/>
            </a:r>
            <a:br>
              <a:rPr lang="fr-FR" sz="2000" dirty="0"/>
            </a:br>
            <a:endParaRPr lang="fr-FR" sz="2000" b="1" dirty="0">
              <a:latin typeface="Arial" pitchFamily="34" charset="0"/>
              <a:cs typeface="Arial" pitchFamily="34" charset="0"/>
            </a:endParaRPr>
          </a:p>
        </p:txBody>
      </p:sp>
      <p:sp>
        <p:nvSpPr>
          <p:cNvPr id="4" name="Flèche droite 3"/>
          <p:cNvSpPr/>
          <p:nvPr/>
        </p:nvSpPr>
        <p:spPr>
          <a:xfrm flipV="1">
            <a:off x="5207916" y="2345294"/>
            <a:ext cx="1157198" cy="2546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Accolade fermante 4"/>
          <p:cNvSpPr/>
          <p:nvPr/>
        </p:nvSpPr>
        <p:spPr>
          <a:xfrm>
            <a:off x="5426475" y="3340217"/>
            <a:ext cx="720080" cy="809950"/>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
        <p:nvSpPr>
          <p:cNvPr id="7" name="Flèche droite 6"/>
          <p:cNvSpPr/>
          <p:nvPr/>
        </p:nvSpPr>
        <p:spPr>
          <a:xfrm>
            <a:off x="5207916" y="5044522"/>
            <a:ext cx="115212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420341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1F497D"/>
                </a:solidFill>
                <a:latin typeface="Arial Black" pitchFamily="34" charset="0"/>
              </a:rPr>
              <a:t>Discussion  </a:t>
            </a:r>
            <a:endParaRPr lang="fr-FR" dirty="0"/>
          </a:p>
        </p:txBody>
      </p:sp>
      <p:sp>
        <p:nvSpPr>
          <p:cNvPr id="3" name="Espace réservé du contenu 2"/>
          <p:cNvSpPr>
            <a:spLocks noGrp="1"/>
          </p:cNvSpPr>
          <p:nvPr>
            <p:ph idx="1"/>
          </p:nvPr>
        </p:nvSpPr>
        <p:spPr/>
        <p:txBody>
          <a:bodyPr>
            <a:normAutofit/>
          </a:bodyPr>
          <a:lstStyle/>
          <a:p>
            <a:pPr marL="0" indent="0">
              <a:buNone/>
            </a:pPr>
            <a:endParaRPr lang="fr-FR" sz="2000" dirty="0" smtClean="0"/>
          </a:p>
          <a:p>
            <a:pPr marL="0" indent="0">
              <a:buNone/>
            </a:pPr>
            <a:r>
              <a:rPr lang="fr-FR" sz="2400" b="1" dirty="0" smtClean="0">
                <a:solidFill>
                  <a:schemeClr val="accent3">
                    <a:lumMod val="50000"/>
                  </a:schemeClr>
                </a:solidFill>
                <a:latin typeface="Times New Roman" panose="02020603050405020304" pitchFamily="18" charset="0"/>
                <a:cs typeface="Times New Roman" panose="02020603050405020304" pitchFamily="18" charset="0"/>
              </a:rPr>
              <a:t>Le </a:t>
            </a:r>
            <a:r>
              <a:rPr lang="fr-FR" sz="2400" b="1" dirty="0">
                <a:solidFill>
                  <a:schemeClr val="accent3">
                    <a:lumMod val="50000"/>
                  </a:schemeClr>
                </a:solidFill>
                <a:latin typeface="Times New Roman" panose="02020603050405020304" pitchFamily="18" charset="0"/>
                <a:cs typeface="Times New Roman" panose="02020603050405020304" pitchFamily="18" charset="0"/>
              </a:rPr>
              <a:t>signe fonctionnel </a:t>
            </a:r>
          </a:p>
          <a:p>
            <a:pPr marL="0" indent="0">
              <a:buNone/>
            </a:pPr>
            <a:r>
              <a:rPr lang="fr-FR" sz="2400" b="1" dirty="0" smtClean="0">
                <a:solidFill>
                  <a:schemeClr val="tx2">
                    <a:lumMod val="60000"/>
                    <a:lumOff val="40000"/>
                  </a:schemeClr>
                </a:solidFill>
                <a:latin typeface="Times New Roman" panose="02020603050405020304" pitchFamily="18" charset="0"/>
                <a:cs typeface="Times New Roman" panose="02020603050405020304" pitchFamily="18" charset="0"/>
              </a:rPr>
              <a:t>NE:</a:t>
            </a:r>
            <a:r>
              <a:rPr lang="fr-FR" sz="2400" dirty="0" smtClean="0">
                <a:latin typeface="Times New Roman" panose="02020603050405020304" pitchFamily="18" charset="0"/>
                <a:cs typeface="Times New Roman" panose="02020603050405020304" pitchFamily="18" charset="0"/>
              </a:rPr>
              <a:t>  La </a:t>
            </a:r>
            <a:r>
              <a:rPr lang="fr-FR" sz="2400" dirty="0">
                <a:latin typeface="Times New Roman" panose="02020603050405020304" pitchFamily="18" charset="0"/>
                <a:cs typeface="Times New Roman" panose="02020603050405020304" pitchFamily="18" charset="0"/>
              </a:rPr>
              <a:t>détresse respiratoire </a:t>
            </a:r>
            <a:r>
              <a:rPr lang="fr-FR" sz="2400" dirty="0" smtClean="0">
                <a:latin typeface="Times New Roman" panose="02020603050405020304" pitchFamily="18" charset="0"/>
                <a:cs typeface="Times New Roman" panose="02020603050405020304" pitchFamily="18" charset="0"/>
              </a:rPr>
              <a:t>                                    </a:t>
            </a:r>
            <a:r>
              <a:rPr lang="fr-FR" sz="2400" b="1" dirty="0" smtClean="0">
                <a:solidFill>
                  <a:schemeClr val="accent3">
                    <a:lumMod val="50000"/>
                  </a:schemeClr>
                </a:solidFill>
                <a:latin typeface="Times New Roman" panose="02020603050405020304" pitchFamily="18" charset="0"/>
                <a:cs typeface="Times New Roman" panose="02020603050405020304" pitchFamily="18" charset="0"/>
              </a:rPr>
              <a:t>29,5%</a:t>
            </a:r>
            <a:r>
              <a:rPr lang="fr-FR" sz="2400" dirty="0" smtClean="0">
                <a:solidFill>
                  <a:schemeClr val="accent3">
                    <a:lumMod val="50000"/>
                  </a:schemeClr>
                </a:solidFill>
                <a:latin typeface="Times New Roman" panose="02020603050405020304" pitchFamily="18" charset="0"/>
                <a:cs typeface="Times New Roman" panose="02020603050405020304" pitchFamily="18" charset="0"/>
              </a:rPr>
              <a:t> </a:t>
            </a:r>
          </a:p>
          <a:p>
            <a:pPr marL="0" indent="0">
              <a:buNone/>
            </a:pPr>
            <a:r>
              <a:rPr lang="fr-FR" sz="2400" b="1" dirty="0" smtClean="0">
                <a:latin typeface="Times New Roman" panose="02020603050405020304" pitchFamily="18" charset="0"/>
                <a:cs typeface="Times New Roman" panose="02020603050405020304" pitchFamily="18" charset="0"/>
              </a:rPr>
              <a:t>              </a:t>
            </a:r>
            <a:r>
              <a:rPr lang="fr-FR" sz="2400" b="1" dirty="0" smtClean="0">
                <a:solidFill>
                  <a:srgbClr val="FF0000"/>
                </a:solidFill>
                <a:latin typeface="Arial Black" panose="020B0A04020102020204" pitchFamily="34" charset="0"/>
                <a:cs typeface="Times New Roman" panose="02020603050405020304" pitchFamily="18" charset="0"/>
              </a:rPr>
              <a:t>&lt;</a:t>
            </a:r>
          </a:p>
          <a:p>
            <a:pPr marL="0" indent="0">
              <a:buNone/>
            </a:pPr>
            <a:endParaRPr lang="fr-FR" sz="2400" b="1" dirty="0">
              <a:latin typeface="Times New Roman" panose="02020603050405020304" pitchFamily="18" charset="0"/>
              <a:cs typeface="Times New Roman" panose="02020603050405020304" pitchFamily="18" charset="0"/>
            </a:endParaRPr>
          </a:p>
          <a:p>
            <a:pPr marL="0" indent="0">
              <a:buNone/>
            </a:pPr>
            <a:r>
              <a:rPr lang="fr-FR" sz="2400" b="1" dirty="0" smtClean="0">
                <a:latin typeface="Times New Roman" panose="02020603050405020304" pitchFamily="18" charset="0"/>
                <a:cs typeface="Times New Roman" panose="02020603050405020304" pitchFamily="18" charset="0"/>
              </a:rPr>
              <a:t>Rantotiana R      </a:t>
            </a:r>
            <a:r>
              <a:rPr lang="fr-FR" sz="2400" dirty="0" smtClean="0">
                <a:latin typeface="Times New Roman" panose="02020603050405020304" pitchFamily="18" charset="0"/>
                <a:cs typeface="Times New Roman" panose="02020603050405020304" pitchFamily="18" charset="0"/>
              </a:rPr>
              <a:t>à Antananarivo                               </a:t>
            </a:r>
            <a:r>
              <a:rPr lang="fr-FR" sz="2400" b="1" dirty="0" smtClean="0">
                <a:solidFill>
                  <a:schemeClr val="accent3">
                    <a:lumMod val="50000"/>
                  </a:schemeClr>
                </a:solidFill>
                <a:latin typeface="Times New Roman" panose="02020603050405020304" pitchFamily="18" charset="0"/>
                <a:cs typeface="Times New Roman" panose="02020603050405020304" pitchFamily="18" charset="0"/>
              </a:rPr>
              <a:t>96,06%</a:t>
            </a: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r>
              <a:rPr lang="fr-FR" sz="2400" dirty="0" smtClean="0">
                <a:latin typeface="Times New Roman" panose="02020603050405020304" pitchFamily="18" charset="0"/>
                <a:cs typeface="Times New Roman" panose="02020603050405020304" pitchFamily="18" charset="0"/>
              </a:rPr>
              <a:t> </a:t>
            </a:r>
            <a:r>
              <a:rPr lang="fr-FR" sz="2400" b="1" dirty="0">
                <a:latin typeface="Times New Roman" panose="02020603050405020304" pitchFamily="18" charset="0"/>
                <a:cs typeface="Times New Roman" panose="02020603050405020304" pitchFamily="18" charset="0"/>
              </a:rPr>
              <a:t>Noel </a:t>
            </a:r>
            <a:r>
              <a:rPr lang="fr-FR" sz="2400" b="1" dirty="0" smtClean="0">
                <a:latin typeface="Times New Roman" panose="02020603050405020304" pitchFamily="18" charset="0"/>
                <a:cs typeface="Times New Roman" panose="02020603050405020304" pitchFamily="18" charset="0"/>
              </a:rPr>
              <a:t>B</a:t>
            </a:r>
            <a:r>
              <a:rPr lang="fr-FR" sz="2400" b="1" dirty="0">
                <a:latin typeface="Times New Roman" panose="02020603050405020304" pitchFamily="18" charset="0"/>
                <a:cs typeface="Times New Roman" panose="02020603050405020304" pitchFamily="18" charset="0"/>
              </a:rPr>
              <a:t> </a:t>
            </a:r>
            <a:r>
              <a:rPr lang="fr-FR" sz="2400" b="1" dirty="0" smtClean="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au Mali </a:t>
            </a:r>
            <a:r>
              <a:rPr lang="fr-FR" sz="2400" dirty="0" smtClean="0">
                <a:latin typeface="Times New Roman" panose="02020603050405020304" pitchFamily="18" charset="0"/>
                <a:cs typeface="Times New Roman" panose="02020603050405020304" pitchFamily="18" charset="0"/>
              </a:rPr>
              <a:t>                                           </a:t>
            </a:r>
            <a:r>
              <a:rPr lang="fr-FR" sz="2400" b="1" dirty="0" smtClean="0">
                <a:solidFill>
                  <a:schemeClr val="accent3">
                    <a:lumMod val="50000"/>
                  </a:schemeClr>
                </a:solidFill>
                <a:latin typeface="Times New Roman" panose="02020603050405020304" pitchFamily="18" charset="0"/>
                <a:cs typeface="Times New Roman" panose="02020603050405020304" pitchFamily="18" charset="0"/>
              </a:rPr>
              <a:t>56</a:t>
            </a:r>
            <a:r>
              <a:rPr lang="fr-FR" sz="2400" b="1" dirty="0">
                <a:solidFill>
                  <a:schemeClr val="accent3">
                    <a:lumMod val="50000"/>
                  </a:schemeClr>
                </a:solidFill>
                <a:latin typeface="Times New Roman" panose="02020603050405020304" pitchFamily="18" charset="0"/>
                <a:cs typeface="Times New Roman" panose="02020603050405020304" pitchFamily="18" charset="0"/>
              </a:rPr>
              <a:t>%</a:t>
            </a:r>
            <a:r>
              <a:rPr lang="fr-FR" sz="2400" dirty="0">
                <a:solidFill>
                  <a:schemeClr val="accent3">
                    <a:lumMod val="50000"/>
                  </a:schemeClr>
                </a:solidFill>
                <a:latin typeface="Times New Roman" panose="02020603050405020304" pitchFamily="18" charset="0"/>
                <a:cs typeface="Times New Roman" panose="02020603050405020304" pitchFamily="18" charset="0"/>
              </a:rPr>
              <a:t>.</a:t>
            </a:r>
          </a:p>
          <a:p>
            <a:pPr marL="0" indent="0">
              <a:buNone/>
            </a:pPr>
            <a:endParaRPr lang="fr-FR" sz="2400" dirty="0">
              <a:latin typeface="Times New Roman" panose="02020603050405020304" pitchFamily="18" charset="0"/>
              <a:cs typeface="Times New Roman" panose="02020603050405020304" pitchFamily="18" charset="0"/>
            </a:endParaRPr>
          </a:p>
        </p:txBody>
      </p:sp>
      <p:sp>
        <p:nvSpPr>
          <p:cNvPr id="4" name="Flèche droite 3"/>
          <p:cNvSpPr/>
          <p:nvPr/>
        </p:nvSpPr>
        <p:spPr>
          <a:xfrm>
            <a:off x="4946302" y="2561480"/>
            <a:ext cx="129614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Accolade fermante 4"/>
          <p:cNvSpPr/>
          <p:nvPr/>
        </p:nvSpPr>
        <p:spPr>
          <a:xfrm>
            <a:off x="5364088" y="4005064"/>
            <a:ext cx="1008113" cy="1080120"/>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8637599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1F497D"/>
                </a:solidFill>
                <a:latin typeface="Arial Black" pitchFamily="34" charset="0"/>
              </a:rPr>
              <a:t>Discussion  </a:t>
            </a:r>
            <a:endParaRPr lang="fr-FR" dirty="0"/>
          </a:p>
        </p:txBody>
      </p:sp>
      <p:sp>
        <p:nvSpPr>
          <p:cNvPr id="3" name="Espace réservé du contenu 2"/>
          <p:cNvSpPr>
            <a:spLocks noGrp="1"/>
          </p:cNvSpPr>
          <p:nvPr>
            <p:ph idx="1"/>
          </p:nvPr>
        </p:nvSpPr>
        <p:spPr/>
        <p:txBody>
          <a:bodyPr>
            <a:normAutofit/>
          </a:bodyPr>
          <a:lstStyle/>
          <a:p>
            <a:pPr marL="0" indent="0">
              <a:buNone/>
            </a:pPr>
            <a:r>
              <a:rPr lang="fr-FR" sz="2000" dirty="0" smtClean="0"/>
              <a:t> </a:t>
            </a:r>
            <a:r>
              <a:rPr lang="fr-FR" sz="2000" b="1" dirty="0" smtClean="0">
                <a:solidFill>
                  <a:schemeClr val="accent3">
                    <a:lumMod val="50000"/>
                  </a:schemeClr>
                </a:solidFill>
                <a:latin typeface="Times New Roman" panose="02020603050405020304" pitchFamily="18" charset="0"/>
                <a:cs typeface="Times New Roman" panose="02020603050405020304" pitchFamily="18" charset="0"/>
              </a:rPr>
              <a:t>Le </a:t>
            </a:r>
            <a:r>
              <a:rPr lang="fr-FR" sz="2000" b="1" dirty="0">
                <a:solidFill>
                  <a:schemeClr val="accent3">
                    <a:lumMod val="50000"/>
                  </a:schemeClr>
                </a:solidFill>
                <a:latin typeface="Times New Roman" panose="02020603050405020304" pitchFamily="18" charset="0"/>
                <a:cs typeface="Times New Roman" panose="02020603050405020304" pitchFamily="18" charset="0"/>
              </a:rPr>
              <a:t>signe </a:t>
            </a:r>
            <a:r>
              <a:rPr lang="fr-FR" sz="2000" b="1" dirty="0" smtClean="0">
                <a:solidFill>
                  <a:schemeClr val="accent3">
                    <a:lumMod val="50000"/>
                  </a:schemeClr>
                </a:solidFill>
                <a:latin typeface="Times New Roman" panose="02020603050405020304" pitchFamily="18" charset="0"/>
                <a:cs typeface="Times New Roman" panose="02020603050405020304" pitchFamily="18" charset="0"/>
              </a:rPr>
              <a:t>physique </a:t>
            </a:r>
          </a:p>
          <a:p>
            <a:pPr marL="0" indent="0">
              <a:buNone/>
            </a:pPr>
            <a:r>
              <a:rPr lang="fr-FR" sz="2000" b="1" dirty="0" smtClean="0">
                <a:solidFill>
                  <a:schemeClr val="tx2">
                    <a:lumMod val="60000"/>
                    <a:lumOff val="40000"/>
                  </a:schemeClr>
                </a:solidFill>
                <a:latin typeface="Times New Roman" panose="02020603050405020304" pitchFamily="18" charset="0"/>
                <a:cs typeface="Times New Roman" panose="02020603050405020304" pitchFamily="18" charset="0"/>
              </a:rPr>
              <a:t>NE:</a:t>
            </a:r>
            <a:r>
              <a:rPr lang="fr-FR" sz="2000" dirty="0">
                <a:solidFill>
                  <a:schemeClr val="tx2">
                    <a:lumMod val="60000"/>
                    <a:lumOff val="40000"/>
                  </a:schemeClr>
                </a:solidFill>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le </a:t>
            </a:r>
            <a:r>
              <a:rPr lang="fr-FR" sz="2000" dirty="0">
                <a:latin typeface="Times New Roman" panose="02020603050405020304" pitchFamily="18" charset="0"/>
                <a:cs typeface="Times New Roman" panose="02020603050405020304" pitchFamily="18" charset="0"/>
              </a:rPr>
              <a:t>souffle cardiaque </a:t>
            </a:r>
            <a:r>
              <a:rPr lang="fr-FR" sz="2000" dirty="0" smtClean="0">
                <a:latin typeface="Times New Roman" panose="02020603050405020304" pitchFamily="18" charset="0"/>
                <a:cs typeface="Times New Roman" panose="02020603050405020304" pitchFamily="18" charset="0"/>
              </a:rPr>
              <a:t>                                                           </a:t>
            </a:r>
            <a:r>
              <a:rPr lang="fr-FR" sz="2000" b="1" dirty="0" smtClean="0">
                <a:solidFill>
                  <a:schemeClr val="accent3">
                    <a:lumMod val="50000"/>
                  </a:schemeClr>
                </a:solidFill>
                <a:latin typeface="Times New Roman" panose="02020603050405020304" pitchFamily="18" charset="0"/>
                <a:cs typeface="Times New Roman" panose="02020603050405020304" pitchFamily="18" charset="0"/>
              </a:rPr>
              <a:t>80,3</a:t>
            </a:r>
            <a:r>
              <a:rPr lang="fr-FR" sz="2000" b="1" dirty="0">
                <a:solidFill>
                  <a:schemeClr val="accent3">
                    <a:lumMod val="50000"/>
                  </a:schemeClr>
                </a:solidFill>
                <a:latin typeface="Times New Roman" panose="02020603050405020304" pitchFamily="18" charset="0"/>
                <a:cs typeface="Times New Roman" panose="02020603050405020304" pitchFamily="18" charset="0"/>
              </a:rPr>
              <a:t>%</a:t>
            </a:r>
            <a:r>
              <a:rPr lang="fr-FR" sz="2000" dirty="0">
                <a:latin typeface="Times New Roman" panose="02020603050405020304" pitchFamily="18" charset="0"/>
                <a:cs typeface="Times New Roman" panose="02020603050405020304" pitchFamily="18" charset="0"/>
              </a:rPr>
              <a:t> </a:t>
            </a:r>
            <a:endParaRPr lang="fr-FR" sz="2000" dirty="0" smtClean="0">
              <a:latin typeface="Times New Roman" panose="02020603050405020304" pitchFamily="18" charset="0"/>
              <a:cs typeface="Times New Roman" panose="02020603050405020304" pitchFamily="18" charset="0"/>
            </a:endParaRPr>
          </a:p>
          <a:p>
            <a:pPr marL="0" indent="0">
              <a:buNone/>
            </a:pPr>
            <a:r>
              <a:rPr lang="fr-FR" sz="2000" dirty="0" smtClean="0">
                <a:solidFill>
                  <a:srgbClr val="FF0000"/>
                </a:solidFill>
                <a:latin typeface="Times New Roman" panose="02020603050405020304" pitchFamily="18" charset="0"/>
                <a:cs typeface="Times New Roman" panose="02020603050405020304" pitchFamily="18" charset="0"/>
              </a:rPr>
              <a:t>        </a:t>
            </a:r>
            <a:r>
              <a:rPr lang="fr-FR" sz="2000" dirty="0" smtClean="0">
                <a:solidFill>
                  <a:srgbClr val="FF0000"/>
                </a:solidFill>
                <a:latin typeface="Arial Black" panose="020B0A04020102020204" pitchFamily="34" charset="0"/>
                <a:cs typeface="Times New Roman" panose="02020603050405020304" pitchFamily="18" charset="0"/>
              </a:rPr>
              <a:t>&lt;</a:t>
            </a:r>
            <a:endParaRPr lang="fr-FR" sz="2000" dirty="0">
              <a:solidFill>
                <a:srgbClr val="FF0000"/>
              </a:solidFill>
              <a:latin typeface="Arial Black" panose="020B0A04020102020204" pitchFamily="34" charset="0"/>
              <a:cs typeface="Times New Roman" panose="02020603050405020304" pitchFamily="18" charset="0"/>
            </a:endParaRPr>
          </a:p>
          <a:p>
            <a:pPr marL="0" indent="0">
              <a:buNone/>
            </a:pPr>
            <a:endParaRPr lang="fr-FR" sz="2000" dirty="0" smtClean="0">
              <a:latin typeface="Times New Roman" panose="02020603050405020304" pitchFamily="18" charset="0"/>
              <a:cs typeface="Times New Roman" panose="02020603050405020304" pitchFamily="18" charset="0"/>
            </a:endParaRPr>
          </a:p>
          <a:p>
            <a:pPr marL="0" indent="0">
              <a:buNone/>
            </a:pPr>
            <a:r>
              <a:rPr lang="fr-FR" sz="2000" b="1" dirty="0" err="1" smtClean="0">
                <a:latin typeface="Times New Roman" panose="02020603050405020304" pitchFamily="18" charset="0"/>
                <a:cs typeface="Times New Roman" panose="02020603050405020304" pitchFamily="18" charset="0"/>
              </a:rPr>
              <a:t>Daou</a:t>
            </a:r>
            <a:r>
              <a:rPr lang="fr-FR" sz="2000" b="1" dirty="0" smtClean="0">
                <a:latin typeface="Times New Roman" panose="02020603050405020304" pitchFamily="18" charset="0"/>
                <a:cs typeface="Times New Roman" panose="02020603050405020304" pitchFamily="18" charset="0"/>
              </a:rPr>
              <a:t> H</a:t>
            </a:r>
            <a:r>
              <a:rPr lang="fr-FR" sz="2000" dirty="0" smtClean="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au </a:t>
            </a:r>
            <a:r>
              <a:rPr lang="fr-FR" sz="2000" dirty="0">
                <a:latin typeface="Times New Roman" panose="02020603050405020304" pitchFamily="18" charset="0"/>
                <a:cs typeface="Times New Roman" panose="02020603050405020304" pitchFamily="18" charset="0"/>
              </a:rPr>
              <a:t>Mali </a:t>
            </a:r>
            <a:r>
              <a:rPr lang="fr-FR" sz="2000" b="1" dirty="0">
                <a:latin typeface="Times New Roman" panose="02020603050405020304" pitchFamily="18" charset="0"/>
                <a:cs typeface="Times New Roman" panose="02020603050405020304" pitchFamily="18" charset="0"/>
              </a:rPr>
              <a:t> </a:t>
            </a:r>
            <a:r>
              <a:rPr lang="fr-FR" sz="2000" b="1" dirty="0" smtClean="0">
                <a:latin typeface="Times New Roman" panose="02020603050405020304" pitchFamily="18" charset="0"/>
                <a:cs typeface="Times New Roman" panose="02020603050405020304" pitchFamily="18" charset="0"/>
              </a:rPr>
              <a:t>                                                            </a:t>
            </a:r>
            <a:r>
              <a:rPr lang="fr-FR" sz="2000" dirty="0" smtClean="0">
                <a:latin typeface="Times New Roman" panose="02020603050405020304" pitchFamily="18" charset="0"/>
                <a:cs typeface="Times New Roman" panose="02020603050405020304" pitchFamily="18" charset="0"/>
              </a:rPr>
              <a:t> </a:t>
            </a:r>
            <a:r>
              <a:rPr lang="fr-FR" sz="2000" b="1" dirty="0">
                <a:solidFill>
                  <a:schemeClr val="accent3">
                    <a:lumMod val="50000"/>
                  </a:schemeClr>
                </a:solidFill>
                <a:latin typeface="Times New Roman" panose="02020603050405020304" pitchFamily="18" charset="0"/>
                <a:cs typeface="Times New Roman" panose="02020603050405020304" pitchFamily="18" charset="0"/>
              </a:rPr>
              <a:t>84,31%</a:t>
            </a:r>
            <a:endParaRPr lang="fr-FR" sz="2000" b="1" dirty="0">
              <a:latin typeface="Times New Roman" panose="02020603050405020304" pitchFamily="18" charset="0"/>
              <a:cs typeface="Times New Roman" panose="02020603050405020304" pitchFamily="18" charset="0"/>
            </a:endParaRPr>
          </a:p>
          <a:p>
            <a:pPr marL="0" indent="0">
              <a:buNone/>
            </a:pPr>
            <a:r>
              <a:rPr lang="fr-FR" sz="2000" b="1" dirty="0" smtClean="0">
                <a:latin typeface="Times New Roman" panose="02020603050405020304" pitchFamily="18" charset="0"/>
                <a:cs typeface="Times New Roman" panose="02020603050405020304" pitchFamily="18" charset="0"/>
              </a:rPr>
              <a:t> </a:t>
            </a:r>
          </a:p>
          <a:p>
            <a:pPr marL="0" indent="0">
              <a:buNone/>
            </a:pPr>
            <a:r>
              <a:rPr lang="fr-FR" sz="2000" b="1" dirty="0" smtClean="0">
                <a:latin typeface="Times New Roman" panose="02020603050405020304" pitchFamily="18" charset="0"/>
                <a:cs typeface="Times New Roman" panose="02020603050405020304" pitchFamily="18" charset="0"/>
              </a:rPr>
              <a:t>Boubacar Z            </a:t>
            </a:r>
            <a:r>
              <a:rPr lang="fr-FR" sz="2000" dirty="0" smtClean="0">
                <a:latin typeface="Times New Roman" panose="02020603050405020304" pitchFamily="18" charset="0"/>
                <a:cs typeface="Times New Roman" panose="02020603050405020304" pitchFamily="18" charset="0"/>
              </a:rPr>
              <a:t>au Niger                                                              </a:t>
            </a:r>
            <a:r>
              <a:rPr lang="fr-FR" sz="2000" b="1" dirty="0" smtClean="0">
                <a:solidFill>
                  <a:schemeClr val="accent3">
                    <a:lumMod val="50000"/>
                  </a:schemeClr>
                </a:solidFill>
                <a:latin typeface="Times New Roman" panose="02020603050405020304" pitchFamily="18" charset="0"/>
                <a:cs typeface="Times New Roman" panose="02020603050405020304" pitchFamily="18" charset="0"/>
              </a:rPr>
              <a:t>88,16</a:t>
            </a:r>
            <a:r>
              <a:rPr lang="fr-FR" sz="2000" b="1" dirty="0">
                <a:solidFill>
                  <a:schemeClr val="accent3">
                    <a:lumMod val="50000"/>
                  </a:schemeClr>
                </a:solidFill>
                <a:latin typeface="Times New Roman" panose="02020603050405020304" pitchFamily="18" charset="0"/>
                <a:cs typeface="Times New Roman" panose="02020603050405020304" pitchFamily="18" charset="0"/>
              </a:rPr>
              <a:t>%</a:t>
            </a:r>
            <a:r>
              <a:rPr lang="fr-FR" sz="2000" dirty="0">
                <a:solidFill>
                  <a:schemeClr val="accent3">
                    <a:lumMod val="50000"/>
                  </a:schemeClr>
                </a:solidFill>
                <a:latin typeface="Times New Roman" panose="02020603050405020304" pitchFamily="18" charset="0"/>
                <a:cs typeface="Times New Roman" panose="02020603050405020304" pitchFamily="18" charset="0"/>
              </a:rPr>
              <a:t> </a:t>
            </a:r>
            <a:endParaRPr lang="fr-FR" sz="2000" dirty="0" smtClean="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endParaRPr lang="fr-FR" sz="2000" dirty="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r>
              <a:rPr lang="fr-FR" sz="2000" dirty="0" smtClean="0">
                <a:latin typeface="Times New Roman" panose="02020603050405020304" pitchFamily="18" charset="0"/>
                <a:cs typeface="Times New Roman" panose="02020603050405020304" pitchFamily="18" charset="0"/>
              </a:rPr>
              <a:t>           </a:t>
            </a:r>
            <a:r>
              <a:rPr lang="fr-FR" sz="2000" dirty="0" smtClean="0">
                <a:solidFill>
                  <a:srgbClr val="FF0000"/>
                </a:solidFill>
                <a:latin typeface="Arial Black" panose="020B0A04020102020204" pitchFamily="34" charset="0"/>
                <a:cs typeface="Times New Roman" panose="02020603050405020304" pitchFamily="18" charset="0"/>
              </a:rPr>
              <a:t>&gt;</a:t>
            </a:r>
            <a:endParaRPr lang="fr-FR" sz="2000" dirty="0">
              <a:solidFill>
                <a:srgbClr val="FF0000"/>
              </a:solidFill>
              <a:latin typeface="Arial Black" panose="020B0A04020102020204" pitchFamily="34" charset="0"/>
              <a:cs typeface="Times New Roman" panose="02020603050405020304" pitchFamily="18" charset="0"/>
            </a:endParaRPr>
          </a:p>
          <a:p>
            <a:pPr marL="0" indent="0">
              <a:buNone/>
            </a:pPr>
            <a:r>
              <a:rPr lang="fr-FR" sz="2000" dirty="0" smtClean="0">
                <a:latin typeface="Times New Roman" panose="02020603050405020304" pitchFamily="18" charset="0"/>
                <a:cs typeface="Times New Roman" panose="02020603050405020304" pitchFamily="18" charset="0"/>
              </a:rPr>
              <a:t> </a:t>
            </a:r>
            <a:r>
              <a:rPr lang="fr-FR" sz="2000" b="1" dirty="0">
                <a:latin typeface="Times New Roman" panose="02020603050405020304" pitchFamily="18" charset="0"/>
                <a:cs typeface="Times New Roman" panose="02020603050405020304" pitchFamily="18" charset="0"/>
              </a:rPr>
              <a:t>Noel </a:t>
            </a:r>
            <a:r>
              <a:rPr lang="fr-FR" sz="2000" b="1" dirty="0" smtClean="0">
                <a:latin typeface="Times New Roman" panose="02020603050405020304" pitchFamily="18" charset="0"/>
                <a:cs typeface="Times New Roman" panose="02020603050405020304" pitchFamily="18" charset="0"/>
              </a:rPr>
              <a:t>B</a:t>
            </a:r>
            <a:r>
              <a:rPr lang="fr-FR" sz="2000" b="1" dirty="0">
                <a:latin typeface="Times New Roman" panose="02020603050405020304" pitchFamily="18" charset="0"/>
                <a:cs typeface="Times New Roman" panose="02020603050405020304" pitchFamily="18" charset="0"/>
              </a:rPr>
              <a:t> </a:t>
            </a:r>
            <a:r>
              <a:rPr lang="fr-FR" sz="2000" b="1"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au Mali</a:t>
            </a:r>
            <a:r>
              <a:rPr lang="fr-FR" sz="2000" b="1" dirty="0" smtClean="0">
                <a:solidFill>
                  <a:schemeClr val="accent3">
                    <a:lumMod val="50000"/>
                  </a:schemeClr>
                </a:solidFill>
                <a:latin typeface="Times New Roman" panose="02020603050405020304" pitchFamily="18" charset="0"/>
                <a:cs typeface="Times New Roman" panose="02020603050405020304" pitchFamily="18" charset="0"/>
              </a:rPr>
              <a:t>                                                                58%</a:t>
            </a:r>
            <a:endParaRPr lang="fr-FR" sz="2000" dirty="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endParaRPr lang="fr-FR" sz="2000" b="1" dirty="0">
              <a:latin typeface="Arial" pitchFamily="34" charset="0"/>
              <a:cs typeface="Arial" pitchFamily="34" charset="0"/>
            </a:endParaRPr>
          </a:p>
        </p:txBody>
      </p:sp>
      <p:sp>
        <p:nvSpPr>
          <p:cNvPr id="4" name="Flèche droite 3"/>
          <p:cNvSpPr/>
          <p:nvPr/>
        </p:nvSpPr>
        <p:spPr>
          <a:xfrm>
            <a:off x="4932040" y="2082553"/>
            <a:ext cx="974948" cy="2952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5042892" y="5013176"/>
            <a:ext cx="1080120" cy="2777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Accolade fermante 7"/>
          <p:cNvSpPr/>
          <p:nvPr/>
        </p:nvSpPr>
        <p:spPr>
          <a:xfrm>
            <a:off x="5042892" y="3140968"/>
            <a:ext cx="1268710" cy="901359"/>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330940105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1F497D"/>
                </a:solidFill>
                <a:latin typeface="Arial Black" pitchFamily="34" charset="0"/>
              </a:rPr>
              <a:t>Discussion  </a:t>
            </a:r>
            <a:endParaRPr lang="fr-FR" dirty="0"/>
          </a:p>
        </p:txBody>
      </p:sp>
      <p:sp>
        <p:nvSpPr>
          <p:cNvPr id="3" name="Espace réservé du contenu 2"/>
          <p:cNvSpPr>
            <a:spLocks noGrp="1"/>
          </p:cNvSpPr>
          <p:nvPr>
            <p:ph idx="1"/>
          </p:nvPr>
        </p:nvSpPr>
        <p:spPr/>
        <p:txBody>
          <a:bodyPr>
            <a:normAutofit/>
          </a:bodyPr>
          <a:lstStyle/>
          <a:p>
            <a:pPr marL="0" indent="0">
              <a:buNone/>
            </a:pPr>
            <a:r>
              <a:rPr lang="fr-FR" sz="2400" b="1" dirty="0" smtClean="0">
                <a:solidFill>
                  <a:schemeClr val="bg2">
                    <a:lumMod val="10000"/>
                  </a:schemeClr>
                </a:solidFill>
                <a:latin typeface="Times New Roman" panose="02020603050405020304" pitchFamily="18" charset="0"/>
                <a:cs typeface="Times New Roman" panose="02020603050405020304" pitchFamily="18" charset="0"/>
              </a:rPr>
              <a:t>Radiographie pulmonaire</a:t>
            </a:r>
          </a:p>
          <a:p>
            <a:pPr marL="0" indent="0">
              <a:buNone/>
            </a:pPr>
            <a:endParaRPr lang="fr-FR" sz="2400" dirty="0" smtClean="0">
              <a:solidFill>
                <a:srgbClr val="0070C0"/>
              </a:solidFill>
              <a:latin typeface="Times New Roman" panose="02020603050405020304" pitchFamily="18" charset="0"/>
              <a:cs typeface="Times New Roman" panose="02020603050405020304" pitchFamily="18" charset="0"/>
            </a:endParaRPr>
          </a:p>
          <a:p>
            <a:pPr marL="0" indent="0">
              <a:buNone/>
            </a:pPr>
            <a:r>
              <a:rPr lang="fr-FR" sz="2400" b="1" dirty="0" smtClean="0">
                <a:solidFill>
                  <a:srgbClr val="0070C0"/>
                </a:solidFill>
                <a:latin typeface="Times New Roman" panose="02020603050405020304" pitchFamily="18" charset="0"/>
                <a:cs typeface="Times New Roman" panose="02020603050405020304" pitchFamily="18" charset="0"/>
              </a:rPr>
              <a:t>NE:</a:t>
            </a:r>
            <a:r>
              <a:rPr lang="fr-FR" sz="2400" b="1" dirty="0">
                <a:latin typeface="Times New Roman" panose="02020603050405020304" pitchFamily="18" charset="0"/>
                <a:cs typeface="Times New Roman" panose="02020603050405020304" pitchFamily="18" charset="0"/>
              </a:rPr>
              <a:t> </a:t>
            </a:r>
            <a:r>
              <a:rPr lang="fr-FR" sz="2400" dirty="0">
                <a:latin typeface="Times New Roman" panose="02020603050405020304" pitchFamily="18" charset="0"/>
                <a:cs typeface="Times New Roman" panose="02020603050405020304" pitchFamily="18" charset="0"/>
              </a:rPr>
              <a:t>Une </a:t>
            </a:r>
            <a:r>
              <a:rPr lang="fr-FR" sz="2400" dirty="0" err="1">
                <a:latin typeface="Times New Roman" panose="02020603050405020304" pitchFamily="18" charset="0"/>
                <a:cs typeface="Times New Roman" panose="02020603050405020304" pitchFamily="18" charset="0"/>
              </a:rPr>
              <a:t>hypervascularisation</a:t>
            </a:r>
            <a:r>
              <a:rPr lang="fr-FR" sz="2400" dirty="0">
                <a:latin typeface="Times New Roman" panose="02020603050405020304" pitchFamily="18" charset="0"/>
                <a:cs typeface="Times New Roman" panose="02020603050405020304" pitchFamily="18" charset="0"/>
              </a:rPr>
              <a:t> pulmonaire </a:t>
            </a:r>
            <a:r>
              <a:rPr lang="fr-FR" sz="2400" dirty="0" smtClean="0">
                <a:latin typeface="Times New Roman" panose="02020603050405020304" pitchFamily="18" charset="0"/>
                <a:cs typeface="Times New Roman" panose="02020603050405020304" pitchFamily="18" charset="0"/>
              </a:rPr>
              <a:t>                      </a:t>
            </a:r>
            <a:r>
              <a:rPr lang="fr-FR" sz="2400" b="1" dirty="0" smtClean="0">
                <a:solidFill>
                  <a:schemeClr val="bg2">
                    <a:lumMod val="10000"/>
                  </a:schemeClr>
                </a:solidFill>
                <a:latin typeface="Times New Roman" panose="02020603050405020304" pitchFamily="18" charset="0"/>
                <a:cs typeface="Times New Roman" panose="02020603050405020304" pitchFamily="18" charset="0"/>
              </a:rPr>
              <a:t>15,7%</a:t>
            </a:r>
          </a:p>
          <a:p>
            <a:pPr marL="0" indent="0">
              <a:buNone/>
            </a:pPr>
            <a:endParaRPr lang="fr-FR" sz="2400" b="1" dirty="0">
              <a:latin typeface="Times New Roman" panose="02020603050405020304" pitchFamily="18" charset="0"/>
              <a:cs typeface="Times New Roman" panose="02020603050405020304" pitchFamily="18" charset="0"/>
            </a:endParaRPr>
          </a:p>
          <a:p>
            <a:pPr marL="0" indent="0">
              <a:buNone/>
            </a:pPr>
            <a:r>
              <a:rPr lang="fr-FR" sz="2400" b="1" dirty="0" smtClean="0">
                <a:solidFill>
                  <a:srgbClr val="FF0000"/>
                </a:solidFill>
                <a:latin typeface="Times New Roman" panose="02020603050405020304" pitchFamily="18" charset="0"/>
                <a:cs typeface="Times New Roman" panose="02020603050405020304" pitchFamily="18" charset="0"/>
              </a:rPr>
              <a:t>                      </a:t>
            </a:r>
            <a:r>
              <a:rPr lang="fr-FR" sz="2400" b="1" dirty="0" smtClean="0">
                <a:solidFill>
                  <a:srgbClr val="FF0000"/>
                </a:solidFill>
                <a:latin typeface="Arial Black" panose="020B0A04020102020204" pitchFamily="34" charset="0"/>
                <a:cs typeface="Times New Roman" panose="02020603050405020304" pitchFamily="18" charset="0"/>
              </a:rPr>
              <a:t>&gt;</a:t>
            </a:r>
          </a:p>
          <a:p>
            <a:pPr marL="0" indent="0">
              <a:buNone/>
            </a:pPr>
            <a:endParaRPr lang="fr-FR" sz="2400" b="1" dirty="0">
              <a:latin typeface="Times New Roman" panose="02020603050405020304" pitchFamily="18" charset="0"/>
              <a:cs typeface="Times New Roman" panose="02020603050405020304" pitchFamily="18" charset="0"/>
            </a:endParaRPr>
          </a:p>
          <a:p>
            <a:pPr marL="0" indent="0">
              <a:buNone/>
            </a:pPr>
            <a:r>
              <a:rPr lang="fr-FR" sz="2400" b="1" dirty="0" err="1" smtClean="0">
                <a:latin typeface="Times New Roman" panose="02020603050405020304" pitchFamily="18" charset="0"/>
                <a:cs typeface="Times New Roman" panose="02020603050405020304" pitchFamily="18" charset="0"/>
              </a:rPr>
              <a:t>Benbahia</a:t>
            </a:r>
            <a:r>
              <a:rPr lang="fr-FR" sz="2400" b="1" dirty="0" smtClean="0">
                <a:latin typeface="Times New Roman" panose="02020603050405020304" pitchFamily="18" charset="0"/>
                <a:cs typeface="Times New Roman" panose="02020603050405020304" pitchFamily="18" charset="0"/>
              </a:rPr>
              <a:t> A          </a:t>
            </a:r>
            <a:r>
              <a:rPr lang="fr-FR" sz="2400" dirty="0" smtClean="0">
                <a:latin typeface="Times New Roman" panose="02020603050405020304" pitchFamily="18" charset="0"/>
                <a:cs typeface="Times New Roman" panose="02020603050405020304" pitchFamily="18" charset="0"/>
              </a:rPr>
              <a:t>au </a:t>
            </a:r>
            <a:r>
              <a:rPr lang="fr-FR" sz="2400" dirty="0">
                <a:latin typeface="Times New Roman" panose="02020603050405020304" pitchFamily="18" charset="0"/>
                <a:cs typeface="Times New Roman" panose="02020603050405020304" pitchFamily="18" charset="0"/>
              </a:rPr>
              <a:t>Maroc </a:t>
            </a:r>
            <a:r>
              <a:rPr lang="fr-FR" sz="2400" dirty="0" smtClean="0">
                <a:latin typeface="Times New Roman" panose="02020603050405020304" pitchFamily="18" charset="0"/>
                <a:cs typeface="Times New Roman" panose="02020603050405020304" pitchFamily="18" charset="0"/>
              </a:rPr>
              <a:t>2018                                    </a:t>
            </a:r>
            <a:r>
              <a:rPr lang="fr-FR" sz="2400" b="1" dirty="0" smtClean="0">
                <a:solidFill>
                  <a:schemeClr val="bg2">
                    <a:lumMod val="10000"/>
                  </a:schemeClr>
                </a:solidFill>
                <a:latin typeface="Times New Roman" panose="02020603050405020304" pitchFamily="18" charset="0"/>
                <a:cs typeface="Times New Roman" panose="02020603050405020304" pitchFamily="18" charset="0"/>
              </a:rPr>
              <a:t>6,55%</a:t>
            </a:r>
          </a:p>
          <a:p>
            <a:pPr marL="0" indent="0">
              <a:buNone/>
            </a:pPr>
            <a:endParaRPr lang="fr-FR" sz="2400" dirty="0" smtClean="0">
              <a:latin typeface="Times New Roman" panose="02020603050405020304" pitchFamily="18" charset="0"/>
              <a:cs typeface="Times New Roman" panose="02020603050405020304" pitchFamily="18" charset="0"/>
            </a:endParaRPr>
          </a:p>
          <a:p>
            <a:pPr marL="0" indent="0">
              <a:buNone/>
            </a:pPr>
            <a:r>
              <a:rPr lang="fr-FR" sz="2400" b="1" dirty="0" err="1" smtClean="0">
                <a:latin typeface="Times New Roman" panose="02020603050405020304" pitchFamily="18" charset="0"/>
                <a:cs typeface="Times New Roman" panose="02020603050405020304" pitchFamily="18" charset="0"/>
              </a:rPr>
              <a:t>Oulahbib</a:t>
            </a:r>
            <a:r>
              <a:rPr lang="fr-FR" sz="2400" dirty="0" smtClean="0">
                <a:latin typeface="Times New Roman" panose="02020603050405020304" pitchFamily="18" charset="0"/>
                <a:cs typeface="Times New Roman" panose="02020603050405020304" pitchFamily="18" charset="0"/>
              </a:rPr>
              <a:t>               au Maroc 2017                                   </a:t>
            </a:r>
            <a:r>
              <a:rPr lang="fr-FR" sz="2400" b="1" dirty="0">
                <a:latin typeface="Times New Roman" panose="02020603050405020304" pitchFamily="18" charset="0"/>
                <a:cs typeface="Times New Roman" panose="02020603050405020304" pitchFamily="18" charset="0"/>
              </a:rPr>
              <a:t>2,5</a:t>
            </a:r>
            <a:r>
              <a:rPr lang="fr-FR" sz="2400" b="1" dirty="0" smtClean="0">
                <a:latin typeface="Times New Roman" panose="02020603050405020304" pitchFamily="18" charset="0"/>
                <a:cs typeface="Times New Roman" panose="02020603050405020304" pitchFamily="18" charset="0"/>
              </a:rPr>
              <a:t>%</a:t>
            </a:r>
            <a:endParaRPr lang="fr-FR" sz="2400" dirty="0">
              <a:latin typeface="Times New Roman" panose="02020603050405020304" pitchFamily="18" charset="0"/>
              <a:cs typeface="Times New Roman" panose="02020603050405020304" pitchFamily="18" charset="0"/>
            </a:endParaRPr>
          </a:p>
          <a:p>
            <a:pPr marL="0" indent="0">
              <a:buNone/>
            </a:pPr>
            <a:endParaRPr lang="fr-FR" sz="2000" b="1" dirty="0">
              <a:latin typeface="Arial" pitchFamily="34" charset="0"/>
              <a:cs typeface="Arial" pitchFamily="34" charset="0"/>
            </a:endParaRPr>
          </a:p>
        </p:txBody>
      </p:sp>
      <p:sp>
        <p:nvSpPr>
          <p:cNvPr id="4" name="Flèche droite 3"/>
          <p:cNvSpPr/>
          <p:nvPr/>
        </p:nvSpPr>
        <p:spPr>
          <a:xfrm>
            <a:off x="5940152" y="2636912"/>
            <a:ext cx="720080" cy="1743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Accolade fermante 4"/>
          <p:cNvSpPr/>
          <p:nvPr/>
        </p:nvSpPr>
        <p:spPr>
          <a:xfrm>
            <a:off x="5940152" y="4437112"/>
            <a:ext cx="936104" cy="1080120"/>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153689521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solidFill>
                  <a:srgbClr val="1F497D"/>
                </a:solidFill>
                <a:latin typeface="Arial Black" pitchFamily="34" charset="0"/>
              </a:rPr>
              <a:t>Discussion  </a:t>
            </a:r>
            <a:endParaRPr lang="fr-FR" dirty="0"/>
          </a:p>
        </p:txBody>
      </p:sp>
      <p:sp>
        <p:nvSpPr>
          <p:cNvPr id="3" name="Espace réservé du contenu 2"/>
          <p:cNvSpPr>
            <a:spLocks noGrp="1"/>
          </p:cNvSpPr>
          <p:nvPr>
            <p:ph idx="1"/>
          </p:nvPr>
        </p:nvSpPr>
        <p:spPr>
          <a:xfrm>
            <a:off x="457200" y="2132856"/>
            <a:ext cx="8435280" cy="4608512"/>
          </a:xfrm>
        </p:spPr>
        <p:txBody>
          <a:bodyPr>
            <a:normAutofit/>
          </a:bodyPr>
          <a:lstStyle/>
          <a:p>
            <a:pPr marL="0" indent="0">
              <a:buNone/>
            </a:pPr>
            <a:r>
              <a:rPr lang="fr-FR" b="1" dirty="0" smtClean="0">
                <a:solidFill>
                  <a:schemeClr val="tx2">
                    <a:lumMod val="60000"/>
                    <a:lumOff val="40000"/>
                  </a:schemeClr>
                </a:solidFill>
                <a:latin typeface="Times New Roman" panose="02020603050405020304" pitchFamily="18" charset="0"/>
                <a:cs typeface="Times New Roman" panose="02020603050405020304" pitchFamily="18" charset="0"/>
              </a:rPr>
              <a:t>NE: </a:t>
            </a:r>
            <a:r>
              <a:rPr lang="fr-FR" dirty="0">
                <a:latin typeface="Times New Roman" panose="02020603050405020304" pitchFamily="18" charset="0"/>
                <a:cs typeface="Times New Roman" panose="02020603050405020304" pitchFamily="18" charset="0"/>
              </a:rPr>
              <a:t>l</a:t>
            </a:r>
            <a:r>
              <a:rPr lang="fr-FR" dirty="0" smtClean="0">
                <a:latin typeface="Times New Roman" panose="02020603050405020304" pitchFamily="18" charset="0"/>
                <a:cs typeface="Times New Roman" panose="02020603050405020304" pitchFamily="18" charset="0"/>
              </a:rPr>
              <a:t>a CIV                                     </a:t>
            </a:r>
            <a:r>
              <a:rPr lang="fr-FR" b="1" dirty="0" smtClean="0">
                <a:solidFill>
                  <a:schemeClr val="accent3">
                    <a:lumMod val="50000"/>
                  </a:schemeClr>
                </a:solidFill>
                <a:latin typeface="Times New Roman" panose="02020603050405020304" pitchFamily="18" charset="0"/>
                <a:cs typeface="Times New Roman" panose="02020603050405020304" pitchFamily="18" charset="0"/>
              </a:rPr>
              <a:t>27,03% </a:t>
            </a:r>
          </a:p>
          <a:p>
            <a:pPr marL="0" indent="0">
              <a:buNone/>
            </a:pPr>
            <a:r>
              <a:rPr lang="fr-FR" b="1" dirty="0" smtClean="0">
                <a:latin typeface="Times New Roman" panose="02020603050405020304" pitchFamily="18" charset="0"/>
                <a:cs typeface="Times New Roman" panose="02020603050405020304" pitchFamily="18" charset="0"/>
              </a:rPr>
              <a:t>        </a:t>
            </a:r>
          </a:p>
          <a:p>
            <a:pPr marL="0" indent="0">
              <a:buNone/>
            </a:pPr>
            <a:r>
              <a:rPr lang="fr-FR" b="1" dirty="0" smtClean="0">
                <a:latin typeface="Times New Roman" panose="02020603050405020304" pitchFamily="18" charset="0"/>
                <a:cs typeface="Times New Roman" panose="02020603050405020304" pitchFamily="18" charset="0"/>
              </a:rPr>
              <a:t>Boubacar Z          </a:t>
            </a:r>
            <a:r>
              <a:rPr lang="fr-FR" dirty="0" smtClean="0">
                <a:latin typeface="Times New Roman" panose="02020603050405020304" pitchFamily="18" charset="0"/>
                <a:cs typeface="Times New Roman" panose="02020603050405020304" pitchFamily="18" charset="0"/>
              </a:rPr>
              <a:t>au </a:t>
            </a:r>
            <a:r>
              <a:rPr lang="fr-FR" dirty="0">
                <a:latin typeface="Times New Roman" panose="02020603050405020304" pitchFamily="18" charset="0"/>
                <a:cs typeface="Times New Roman" panose="02020603050405020304" pitchFamily="18" charset="0"/>
              </a:rPr>
              <a:t>Niger </a:t>
            </a:r>
            <a:r>
              <a:rPr lang="fr-FR" dirty="0" smtClean="0">
                <a:latin typeface="Times New Roman" panose="02020603050405020304" pitchFamily="18" charset="0"/>
                <a:cs typeface="Times New Roman" panose="02020603050405020304" pitchFamily="18" charset="0"/>
              </a:rPr>
              <a:t>                </a:t>
            </a:r>
            <a:r>
              <a:rPr lang="fr-FR" b="1" dirty="0" smtClean="0">
                <a:solidFill>
                  <a:schemeClr val="accent3">
                    <a:lumMod val="50000"/>
                  </a:schemeClr>
                </a:solidFill>
                <a:latin typeface="Times New Roman" panose="02020603050405020304" pitchFamily="18" charset="0"/>
                <a:cs typeface="Times New Roman" panose="02020603050405020304" pitchFamily="18" charset="0"/>
              </a:rPr>
              <a:t>23,68</a:t>
            </a:r>
            <a:r>
              <a:rPr lang="fr-FR" dirty="0" smtClean="0">
                <a:solidFill>
                  <a:schemeClr val="accent3">
                    <a:lumMod val="50000"/>
                  </a:schemeClr>
                </a:solidFill>
                <a:latin typeface="Times New Roman" panose="02020603050405020304" pitchFamily="18" charset="0"/>
                <a:cs typeface="Times New Roman" panose="02020603050405020304" pitchFamily="18" charset="0"/>
              </a:rPr>
              <a:t>%</a:t>
            </a:r>
          </a:p>
          <a:p>
            <a:pPr marL="0" indent="0">
              <a:buNone/>
            </a:pPr>
            <a:r>
              <a:rPr lang="fr-FR" dirty="0">
                <a:solidFill>
                  <a:schemeClr val="accent3">
                    <a:lumMod val="50000"/>
                  </a:schemeClr>
                </a:solidFill>
                <a:latin typeface="Times New Roman" panose="02020603050405020304" pitchFamily="18" charset="0"/>
                <a:cs typeface="Times New Roman" panose="02020603050405020304" pitchFamily="18" charset="0"/>
              </a:rPr>
              <a:t> </a:t>
            </a:r>
            <a:r>
              <a:rPr lang="fr-FR" dirty="0" smtClean="0">
                <a:solidFill>
                  <a:schemeClr val="accent3">
                    <a:lumMod val="50000"/>
                  </a:schemeClr>
                </a:solidFill>
                <a:latin typeface="Times New Roman" panose="02020603050405020304" pitchFamily="18" charset="0"/>
                <a:cs typeface="Times New Roman" panose="02020603050405020304" pitchFamily="18" charset="0"/>
              </a:rPr>
              <a:t>  </a:t>
            </a:r>
          </a:p>
          <a:p>
            <a:pPr marL="0" indent="0">
              <a:buNone/>
            </a:pPr>
            <a:r>
              <a:rPr lang="fr-FR" b="1" dirty="0" err="1" smtClean="0">
                <a:latin typeface="Times New Roman" panose="02020603050405020304" pitchFamily="18" charset="0"/>
                <a:cs typeface="Times New Roman" panose="02020603050405020304" pitchFamily="18" charset="0"/>
              </a:rPr>
              <a:t>Benbahia</a:t>
            </a:r>
            <a:r>
              <a:rPr lang="fr-FR" b="1" dirty="0" smtClean="0">
                <a:latin typeface="Times New Roman" panose="02020603050405020304" pitchFamily="18" charset="0"/>
                <a:cs typeface="Times New Roman" panose="02020603050405020304" pitchFamily="18" charset="0"/>
              </a:rPr>
              <a:t> A     </a:t>
            </a:r>
            <a:r>
              <a:rPr lang="fr-FR" dirty="0" smtClean="0">
                <a:latin typeface="Times New Roman" panose="02020603050405020304" pitchFamily="18" charset="0"/>
                <a:cs typeface="Times New Roman" panose="02020603050405020304" pitchFamily="18" charset="0"/>
              </a:rPr>
              <a:t>au </a:t>
            </a:r>
            <a:r>
              <a:rPr lang="fr-FR" dirty="0">
                <a:latin typeface="Times New Roman" panose="02020603050405020304" pitchFamily="18" charset="0"/>
                <a:cs typeface="Times New Roman" panose="02020603050405020304" pitchFamily="18" charset="0"/>
              </a:rPr>
              <a:t>Maroc </a:t>
            </a:r>
            <a:r>
              <a:rPr lang="fr-FR" dirty="0" smtClean="0">
                <a:latin typeface="Times New Roman" panose="02020603050405020304" pitchFamily="18" charset="0"/>
                <a:cs typeface="Times New Roman" panose="02020603050405020304" pitchFamily="18" charset="0"/>
              </a:rPr>
              <a:t>               </a:t>
            </a:r>
            <a:r>
              <a:rPr lang="fr-FR" b="1" dirty="0" smtClean="0">
                <a:solidFill>
                  <a:schemeClr val="accent3">
                    <a:lumMod val="50000"/>
                  </a:schemeClr>
                </a:solidFill>
                <a:latin typeface="Times New Roman" panose="02020603050405020304" pitchFamily="18" charset="0"/>
                <a:cs typeface="Times New Roman" panose="02020603050405020304" pitchFamily="18" charset="0"/>
              </a:rPr>
              <a:t>25,80%</a:t>
            </a:r>
            <a:endParaRPr lang="fr-FR" dirty="0">
              <a:solidFill>
                <a:schemeClr val="accent3">
                  <a:lumMod val="50000"/>
                </a:schemeClr>
              </a:solidFill>
              <a:latin typeface="Times New Roman" panose="02020603050405020304" pitchFamily="18" charset="0"/>
              <a:cs typeface="Times New Roman" panose="02020603050405020304" pitchFamily="18" charset="0"/>
            </a:endParaRPr>
          </a:p>
          <a:p>
            <a:pPr marL="0" indent="0">
              <a:buNone/>
            </a:pPr>
            <a:endParaRPr lang="fr-FR" dirty="0" smtClean="0"/>
          </a:p>
          <a:p>
            <a:pPr marL="0" indent="0">
              <a:buNone/>
            </a:pPr>
            <a:r>
              <a:rPr lang="fr-FR" dirty="0" smtClean="0"/>
              <a:t> </a:t>
            </a:r>
            <a:endParaRPr lang="fr-FR" dirty="0"/>
          </a:p>
        </p:txBody>
      </p:sp>
      <p:sp>
        <p:nvSpPr>
          <p:cNvPr id="4" name="Égal 3"/>
          <p:cNvSpPr/>
          <p:nvPr/>
        </p:nvSpPr>
        <p:spPr>
          <a:xfrm>
            <a:off x="2411760" y="2871521"/>
            <a:ext cx="576064" cy="504056"/>
          </a:xfrm>
          <a:prstGeom prst="mathEqual">
            <a:avLst/>
          </a:prstGeom>
          <a:gradFill>
            <a:gsLst>
              <a:gs pos="62000">
                <a:srgbClr val="FF0000"/>
              </a:gs>
              <a:gs pos="0">
                <a:schemeClr val="accent2">
                  <a:shade val="51000"/>
                  <a:satMod val="130000"/>
                </a:schemeClr>
              </a:gs>
              <a:gs pos="80000">
                <a:schemeClr val="accent2">
                  <a:shade val="93000"/>
                  <a:satMod val="130000"/>
                </a:schemeClr>
              </a:gs>
              <a:gs pos="100000">
                <a:schemeClr val="accent2">
                  <a:shade val="94000"/>
                  <a:satMod val="135000"/>
                </a:schemeClr>
              </a:gs>
            </a:gsLst>
          </a:gra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fr-FR">
              <a:solidFill>
                <a:srgbClr val="C00000"/>
              </a:solidFill>
            </a:endParaRPr>
          </a:p>
        </p:txBody>
      </p:sp>
      <p:sp>
        <p:nvSpPr>
          <p:cNvPr id="5" name="Accolade fermante 4"/>
          <p:cNvSpPr/>
          <p:nvPr/>
        </p:nvSpPr>
        <p:spPr>
          <a:xfrm>
            <a:off x="5076056" y="3645024"/>
            <a:ext cx="1008112" cy="1224136"/>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solidFill>
                <a:prstClr val="black"/>
              </a:solidFill>
            </a:endParaRPr>
          </a:p>
        </p:txBody>
      </p:sp>
      <p:sp>
        <p:nvSpPr>
          <p:cNvPr id="6" name="Flèche droite 5"/>
          <p:cNvSpPr/>
          <p:nvPr/>
        </p:nvSpPr>
        <p:spPr>
          <a:xfrm>
            <a:off x="4499992" y="2339156"/>
            <a:ext cx="86409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prstClr val="white"/>
              </a:solidFill>
            </a:endParaRPr>
          </a:p>
        </p:txBody>
      </p:sp>
      <p:sp>
        <p:nvSpPr>
          <p:cNvPr id="7" name="Rectangle 6"/>
          <p:cNvSpPr/>
          <p:nvPr/>
        </p:nvSpPr>
        <p:spPr>
          <a:xfrm>
            <a:off x="457200" y="1575193"/>
            <a:ext cx="5626968" cy="1200329"/>
          </a:xfrm>
          <a:prstGeom prst="rect">
            <a:avLst/>
          </a:prstGeom>
        </p:spPr>
        <p:txBody>
          <a:bodyPr wrap="square">
            <a:spAutoFit/>
          </a:bodyPr>
          <a:lstStyle/>
          <a:p>
            <a:pPr lvl="0">
              <a:spcBef>
                <a:spcPct val="20000"/>
              </a:spcBef>
            </a:pPr>
            <a:r>
              <a:rPr lang="fr-FR" sz="2400" b="1" dirty="0" smtClean="0">
                <a:solidFill>
                  <a:srgbClr val="9BBB59">
                    <a:lumMod val="50000"/>
                  </a:srgbClr>
                </a:solidFill>
                <a:latin typeface="Times New Roman" panose="02020603050405020304" pitchFamily="18" charset="0"/>
                <a:cs typeface="Times New Roman" panose="02020603050405020304" pitchFamily="18" charset="0"/>
              </a:rPr>
              <a:t>Diagnostique échographique</a:t>
            </a:r>
          </a:p>
          <a:p>
            <a:pPr lvl="0">
              <a:spcBef>
                <a:spcPct val="20000"/>
              </a:spcBef>
            </a:pPr>
            <a:endParaRPr lang="fr-FR" sz="2000" b="1" dirty="0">
              <a:solidFill>
                <a:srgbClr val="9BBB59">
                  <a:lumMod val="50000"/>
                </a:srgbClr>
              </a:solidFill>
              <a:latin typeface="Times New Roman" panose="02020603050405020304" pitchFamily="18" charset="0"/>
              <a:cs typeface="Times New Roman" panose="02020603050405020304" pitchFamily="18" charset="0"/>
            </a:endParaRPr>
          </a:p>
          <a:p>
            <a:pPr lvl="0">
              <a:spcBef>
                <a:spcPct val="20000"/>
              </a:spcBef>
            </a:pPr>
            <a:endParaRPr lang="fr-FR" sz="2000" b="1" dirty="0">
              <a:solidFill>
                <a:srgbClr val="9BBB59">
                  <a:lumMod val="50000"/>
                </a:srgb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807429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1F497D"/>
                </a:solidFill>
                <a:latin typeface="Arial Black" pitchFamily="34" charset="0"/>
              </a:rPr>
              <a:t>Discussion  </a:t>
            </a:r>
            <a:endParaRPr lang="fr-FR" dirty="0"/>
          </a:p>
        </p:txBody>
      </p:sp>
      <p:sp>
        <p:nvSpPr>
          <p:cNvPr id="3" name="Espace réservé du contenu 2"/>
          <p:cNvSpPr>
            <a:spLocks noGrp="1"/>
          </p:cNvSpPr>
          <p:nvPr>
            <p:ph idx="1"/>
          </p:nvPr>
        </p:nvSpPr>
        <p:spPr/>
        <p:txBody>
          <a:bodyPr>
            <a:noAutofit/>
          </a:bodyPr>
          <a:lstStyle/>
          <a:p>
            <a:pPr marL="0" indent="0">
              <a:buNone/>
            </a:pPr>
            <a:r>
              <a:rPr lang="fr-FR" sz="2000" b="1" dirty="0" smtClean="0">
                <a:solidFill>
                  <a:schemeClr val="accent3">
                    <a:lumMod val="50000"/>
                  </a:schemeClr>
                </a:solidFill>
                <a:latin typeface="Times New Roman" panose="02020603050405020304" pitchFamily="18" charset="0"/>
                <a:cs typeface="Times New Roman" panose="02020603050405020304" pitchFamily="18" charset="0"/>
              </a:rPr>
              <a:t>Echographie cardiaque</a:t>
            </a:r>
          </a:p>
          <a:p>
            <a:pPr marL="0" indent="0" algn="just" fontAlgn="base">
              <a:lnSpc>
                <a:spcPct val="150000"/>
              </a:lnSpc>
              <a:spcAft>
                <a:spcPts val="800"/>
              </a:spcAft>
              <a:buNone/>
            </a:pPr>
            <a:r>
              <a:rPr lang="fr-FR" sz="2000" b="1" dirty="0" smtClean="0">
                <a:solidFill>
                  <a:srgbClr val="0070C0"/>
                </a:solidFill>
                <a:latin typeface="Times New Roman" panose="02020603050405020304" pitchFamily="18" charset="0"/>
                <a:cs typeface="Times New Roman" panose="02020603050405020304" pitchFamily="18" charset="0"/>
              </a:rPr>
              <a:t>NE:</a:t>
            </a:r>
            <a:r>
              <a:rPr lang="fr-FR" sz="2000" dirty="0">
                <a:latin typeface="Times New Roman" panose="02020603050405020304" pitchFamily="18" charset="0"/>
                <a:ea typeface="Calibri" panose="020F0502020204030204" pitchFamily="34" charset="0"/>
                <a:cs typeface="Times New Roman" panose="02020603050405020304" pitchFamily="18" charset="0"/>
              </a:rPr>
              <a:t> Le shunt gauche droit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sz="2000" b="1" dirty="0" smtClean="0">
                <a:solidFill>
                  <a:schemeClr val="accent3">
                    <a:lumMod val="50000"/>
                  </a:schemeClr>
                </a:solidFill>
                <a:latin typeface="Times New Roman" panose="02020603050405020304" pitchFamily="18" charset="0"/>
                <a:ea typeface="Calibri" panose="020F0502020204030204" pitchFamily="34" charset="0"/>
                <a:cs typeface="Times New Roman" panose="02020603050405020304" pitchFamily="18" charset="0"/>
              </a:rPr>
              <a:t>71%</a:t>
            </a:r>
            <a:endParaRPr lang="fr-FR" sz="2000" dirty="0" smtClean="0">
              <a:solidFill>
                <a:schemeClr val="accent3">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fontAlgn="base">
              <a:lnSpc>
                <a:spcPct val="150000"/>
              </a:lnSpc>
              <a:spcAft>
                <a:spcPts val="800"/>
              </a:spcAft>
              <a:buNone/>
            </a:pPr>
            <a:r>
              <a:rPr lang="fr-FR" sz="2000" b="1" dirty="0" smtClean="0">
                <a:latin typeface="Arial Black" panose="020B0A04020102020204" pitchFamily="34" charset="0"/>
                <a:ea typeface="Calibri" panose="020F0502020204030204" pitchFamily="34" charset="0"/>
                <a:cs typeface="Times New Roman" panose="02020603050405020304" pitchFamily="18" charset="0"/>
              </a:rPr>
              <a:t>                 </a:t>
            </a:r>
            <a:r>
              <a:rPr lang="fr-FR" sz="2000" dirty="0" smtClean="0">
                <a:solidFill>
                  <a:srgbClr val="FF0000"/>
                </a:solidFill>
                <a:latin typeface="Arial Black" panose="020B0A04020102020204" pitchFamily="34" charset="0"/>
                <a:ea typeface="Calibri" panose="020F0502020204030204" pitchFamily="34" charset="0"/>
                <a:cs typeface="Times New Roman" panose="02020603050405020304" pitchFamily="18" charset="0"/>
              </a:rPr>
              <a:t>&gt;</a:t>
            </a:r>
          </a:p>
          <a:p>
            <a:pPr marL="0" indent="0" algn="just" fontAlgn="base">
              <a:lnSpc>
                <a:spcPct val="150000"/>
              </a:lnSpc>
              <a:spcAft>
                <a:spcPts val="800"/>
              </a:spcAft>
              <a:buNone/>
            </a:pPr>
            <a:r>
              <a:rPr lang="fr-FR" sz="2000" b="1" dirty="0" err="1" smtClean="0">
                <a:latin typeface="Times New Roman" panose="02020603050405020304" pitchFamily="18" charset="0"/>
                <a:ea typeface="Calibri" panose="020F0502020204030204" pitchFamily="34" charset="0"/>
                <a:cs typeface="Times New Roman" panose="02020603050405020304" pitchFamily="18" charset="0"/>
              </a:rPr>
              <a:t>Kamdem</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 F</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au </a:t>
            </a:r>
            <a:r>
              <a:rPr lang="fr-FR" sz="2000" dirty="0">
                <a:latin typeface="Times New Roman" panose="02020603050405020304" pitchFamily="18" charset="0"/>
                <a:ea typeface="Calibri" panose="020F0502020204030204" pitchFamily="34" charset="0"/>
                <a:cs typeface="Times New Roman" panose="02020603050405020304" pitchFamily="18" charset="0"/>
              </a:rPr>
              <a:t>Cameroun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sz="2000" b="1" dirty="0" smtClean="0">
                <a:solidFill>
                  <a:schemeClr val="accent3">
                    <a:lumMod val="50000"/>
                  </a:schemeClr>
                </a:solidFill>
                <a:latin typeface="Times New Roman" panose="02020603050405020304" pitchFamily="18" charset="0"/>
                <a:ea typeface="Calibri" panose="020F0502020204030204" pitchFamily="34" charset="0"/>
                <a:cs typeface="Times New Roman" panose="02020603050405020304" pitchFamily="18" charset="0"/>
              </a:rPr>
              <a:t>57,9%</a:t>
            </a:r>
            <a:endParaRPr lang="fr-FR" sz="2000" dirty="0" smtClean="0">
              <a:solidFill>
                <a:schemeClr val="accent3">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fontAlgn="base">
              <a:lnSpc>
                <a:spcPct val="150000"/>
              </a:lnSpc>
              <a:spcAft>
                <a:spcPts val="800"/>
              </a:spcAft>
              <a:buNone/>
            </a:pPr>
            <a:r>
              <a:rPr lang="fr-FR" sz="2000"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fr-FR" sz="2000" b="1" dirty="0" smtClean="0">
                <a:solidFill>
                  <a:srgbClr val="FF0000"/>
                </a:solidFill>
                <a:latin typeface="Arial Black" panose="020B0A04020102020204" pitchFamily="34" charset="0"/>
                <a:ea typeface="Calibri" panose="020F0502020204030204" pitchFamily="34" charset="0"/>
                <a:cs typeface="Times New Roman" panose="02020603050405020304" pitchFamily="18" charset="0"/>
              </a:rPr>
              <a:t>&lt;</a:t>
            </a:r>
            <a:endParaRPr lang="fr-FR" sz="2000" dirty="0">
              <a:solidFill>
                <a:srgbClr val="FF0000"/>
              </a:solidFill>
              <a:latin typeface="Arial Black" panose="020B0A04020102020204" pitchFamily="34" charset="0"/>
              <a:ea typeface="Calibri" panose="020F0502020204030204" pitchFamily="34" charset="0"/>
              <a:cs typeface="Times New Roman" panose="02020603050405020304" pitchFamily="18" charset="0"/>
            </a:endParaRPr>
          </a:p>
          <a:p>
            <a:pPr marL="0" indent="0" algn="just" fontAlgn="base">
              <a:lnSpc>
                <a:spcPct val="150000"/>
              </a:lnSpc>
              <a:spcAft>
                <a:spcPts val="800"/>
              </a:spcAft>
              <a:buNone/>
            </a:pP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sz="2000" b="1" dirty="0">
                <a:latin typeface="Times New Roman" panose="02020603050405020304" pitchFamily="18" charset="0"/>
                <a:ea typeface="Calibri" panose="020F0502020204030204" pitchFamily="34" charset="0"/>
                <a:cs typeface="Times New Roman" panose="02020603050405020304" pitchFamily="18" charset="0"/>
              </a:rPr>
              <a:t>Noel </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B</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au </a:t>
            </a:r>
            <a:r>
              <a:rPr lang="fr-FR" sz="2000" dirty="0">
                <a:latin typeface="Times New Roman" panose="02020603050405020304" pitchFamily="18" charset="0"/>
                <a:ea typeface="Calibri" panose="020F0502020204030204" pitchFamily="34" charset="0"/>
                <a:cs typeface="Times New Roman" panose="02020603050405020304" pitchFamily="18" charset="0"/>
              </a:rPr>
              <a:t>M</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ali                                                               </a:t>
            </a:r>
            <a:r>
              <a:rPr lang="fr-FR" sz="2000" b="1" dirty="0" smtClean="0">
                <a:solidFill>
                  <a:schemeClr val="accent3">
                    <a:lumMod val="50000"/>
                  </a:schemeClr>
                </a:solidFill>
                <a:latin typeface="Times New Roman" panose="02020603050405020304" pitchFamily="18" charset="0"/>
                <a:ea typeface="Calibri" panose="020F0502020204030204" pitchFamily="34" charset="0"/>
                <a:cs typeface="Times New Roman" panose="02020603050405020304" pitchFamily="18" charset="0"/>
              </a:rPr>
              <a:t>90%</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a:t>
            </a:r>
            <a:endParaRPr lang="fr-FR"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fr-FR" sz="2000" dirty="0">
              <a:solidFill>
                <a:srgbClr val="0070C0"/>
              </a:solidFill>
              <a:latin typeface="Times New Roman" panose="02020603050405020304" pitchFamily="18" charset="0"/>
              <a:cs typeface="Times New Roman" panose="02020603050405020304" pitchFamily="18" charset="0"/>
            </a:endParaRPr>
          </a:p>
        </p:txBody>
      </p:sp>
      <p:sp>
        <p:nvSpPr>
          <p:cNvPr id="4" name="Flèche droite 3"/>
          <p:cNvSpPr/>
          <p:nvPr/>
        </p:nvSpPr>
        <p:spPr>
          <a:xfrm>
            <a:off x="5508103" y="2220280"/>
            <a:ext cx="894297" cy="1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5506366" y="3429000"/>
            <a:ext cx="89603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droite 6"/>
          <p:cNvSpPr/>
          <p:nvPr/>
        </p:nvSpPr>
        <p:spPr>
          <a:xfrm>
            <a:off x="5506366" y="4617132"/>
            <a:ext cx="89603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2805456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1F497D"/>
                </a:solidFill>
                <a:latin typeface="Arial Black" pitchFamily="34" charset="0"/>
              </a:rPr>
              <a:t>Discussion  </a:t>
            </a: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fr-FR" sz="2000" dirty="0" smtClean="0">
                <a:solidFill>
                  <a:schemeClr val="accent3">
                    <a:lumMod val="50000"/>
                  </a:schemeClr>
                </a:solidFill>
              </a:rPr>
              <a:t>       </a:t>
            </a:r>
            <a:r>
              <a:rPr lang="fr-FR" sz="2000" dirty="0" smtClean="0">
                <a:solidFill>
                  <a:schemeClr val="accent3">
                    <a:lumMod val="50000"/>
                  </a:schemeClr>
                </a:solidFill>
                <a:latin typeface="Arial Black" pitchFamily="34" charset="0"/>
              </a:rPr>
              <a:t>         III- Données thérapeutiques</a:t>
            </a:r>
            <a:endParaRPr lang="fr-FR" sz="2000" dirty="0">
              <a:solidFill>
                <a:schemeClr val="accent3">
                  <a:lumMod val="50000"/>
                </a:schemeClr>
              </a:solidFill>
            </a:endParaRPr>
          </a:p>
          <a:p>
            <a:pPr marL="0" indent="0">
              <a:buNone/>
            </a:pPr>
            <a:r>
              <a:rPr lang="fr-FR" sz="2000" b="1" dirty="0">
                <a:solidFill>
                  <a:srgbClr val="FF0000"/>
                </a:solidFill>
                <a:latin typeface="Times New Roman" panose="02020603050405020304" pitchFamily="18" charset="0"/>
                <a:cs typeface="Times New Roman" panose="02020603050405020304" pitchFamily="18" charset="0"/>
              </a:rPr>
              <a:t>T</a:t>
            </a:r>
            <a:r>
              <a:rPr lang="fr-FR" sz="2000" b="1" dirty="0" smtClean="0">
                <a:solidFill>
                  <a:srgbClr val="FF0000"/>
                </a:solidFill>
                <a:latin typeface="Times New Roman" panose="02020603050405020304" pitchFamily="18" charset="0"/>
                <a:cs typeface="Times New Roman" panose="02020603050405020304" pitchFamily="18" charset="0"/>
              </a:rPr>
              <a:t>raitement médical</a:t>
            </a:r>
          </a:p>
          <a:p>
            <a:pPr marL="0" indent="0">
              <a:buNone/>
            </a:pPr>
            <a:r>
              <a:rPr lang="fr-FR" sz="2000" b="1" dirty="0" smtClean="0">
                <a:solidFill>
                  <a:srgbClr val="0070C0"/>
                </a:solidFill>
                <a:latin typeface="Times New Roman" panose="02020603050405020304" pitchFamily="18" charset="0"/>
                <a:cs typeface="Times New Roman" panose="02020603050405020304" pitchFamily="18" charset="0"/>
              </a:rPr>
              <a:t>NE:</a:t>
            </a:r>
            <a:r>
              <a:rPr lang="fr-FR" sz="2000" dirty="0" smtClean="0">
                <a:solidFill>
                  <a:srgbClr val="0070C0"/>
                </a:solidFill>
                <a:latin typeface="Times New Roman" panose="02020603050405020304" pitchFamily="18" charset="0"/>
                <a:cs typeface="Times New Roman" panose="02020603050405020304" pitchFamily="18" charset="0"/>
              </a:rPr>
              <a:t> </a:t>
            </a:r>
            <a:r>
              <a:rPr lang="fr-FR" sz="2000" b="1" dirty="0" smtClean="0">
                <a:latin typeface="Times New Roman" panose="02020603050405020304" pitchFamily="18" charset="0"/>
                <a:cs typeface="Times New Roman" panose="02020603050405020304" pitchFamily="18" charset="0"/>
              </a:rPr>
              <a:t>les patients                                                     Diurétiques </a:t>
            </a:r>
          </a:p>
          <a:p>
            <a:pPr marL="0" indent="0">
              <a:buNone/>
            </a:pPr>
            <a:r>
              <a:rPr lang="fr-FR" sz="2000" b="1" dirty="0" smtClean="0">
                <a:latin typeface="Times New Roman" panose="02020603050405020304" pitchFamily="18" charset="0"/>
                <a:cs typeface="Times New Roman" panose="02020603050405020304" pitchFamily="18" charset="0"/>
              </a:rPr>
              <a:t>                                                                      </a:t>
            </a:r>
          </a:p>
          <a:p>
            <a:pPr marL="0" indent="0">
              <a:buNone/>
            </a:pPr>
            <a:r>
              <a:rPr lang="fr-FR" sz="2000" b="1" dirty="0" smtClean="0">
                <a:latin typeface="Times New Roman" panose="02020603050405020304" pitchFamily="18" charset="0"/>
                <a:cs typeface="Times New Roman" panose="02020603050405020304" pitchFamily="18" charset="0"/>
              </a:rPr>
              <a:t>                                                                               Bêta bloquant</a:t>
            </a:r>
          </a:p>
          <a:p>
            <a:pPr marL="0" indent="0">
              <a:buNone/>
            </a:pPr>
            <a:r>
              <a:rPr lang="fr-FR" sz="2000" b="1" dirty="0" smtClean="0">
                <a:latin typeface="Times New Roman" panose="02020603050405020304" pitchFamily="18" charset="0"/>
                <a:cs typeface="Times New Roman" panose="02020603050405020304" pitchFamily="18" charset="0"/>
              </a:rPr>
              <a:t>                                                                     </a:t>
            </a:r>
          </a:p>
          <a:p>
            <a:pPr marL="0" indent="0">
              <a:buNone/>
            </a:pPr>
            <a:r>
              <a:rPr lang="fr-FR" sz="2000" dirty="0" smtClean="0">
                <a:solidFill>
                  <a:schemeClr val="accent3">
                    <a:lumMod val="75000"/>
                  </a:schemeClr>
                </a:solidFill>
                <a:latin typeface="Times New Roman" panose="02020603050405020304" pitchFamily="18" charset="0"/>
                <a:cs typeface="Times New Roman" panose="02020603050405020304" pitchFamily="18" charset="0"/>
              </a:rPr>
              <a:t>                                                                               </a:t>
            </a:r>
            <a:r>
              <a:rPr lang="fr-FR" sz="2000" b="1" dirty="0" smtClean="0">
                <a:latin typeface="Times New Roman" panose="02020603050405020304" pitchFamily="18" charset="0"/>
                <a:cs typeface="Times New Roman" panose="02020603050405020304" pitchFamily="18" charset="0"/>
              </a:rPr>
              <a:t>Antibiotiques</a:t>
            </a:r>
          </a:p>
          <a:p>
            <a:pPr marL="0" indent="0">
              <a:buNone/>
            </a:pPr>
            <a:r>
              <a:rPr lang="fr-FR" sz="2000" b="1" dirty="0" smtClean="0">
                <a:latin typeface="Times New Roman" panose="02020603050405020304" pitchFamily="18" charset="0"/>
                <a:cs typeface="Times New Roman" panose="02020603050405020304" pitchFamily="18" charset="0"/>
              </a:rPr>
              <a:t>                                                                    </a:t>
            </a:r>
          </a:p>
          <a:p>
            <a:pPr>
              <a:buFont typeface="Wingdings" pitchFamily="2" charset="2"/>
              <a:buChar char="Ø"/>
            </a:pPr>
            <a:r>
              <a:rPr lang="fr-FR" sz="2000" b="1" dirty="0" smtClean="0">
                <a:latin typeface="Times New Roman" panose="02020603050405020304" pitchFamily="18" charset="0"/>
                <a:cs typeface="Times New Roman" panose="02020603050405020304" pitchFamily="18" charset="0"/>
              </a:rPr>
              <a:t>Des nombreuses données nous rapportent diurétiques, bêta bloquant et les antibiotiques.</a:t>
            </a:r>
          </a:p>
          <a:p>
            <a:pPr marL="0" indent="0">
              <a:buNone/>
            </a:pPr>
            <a:endParaRPr lang="fr-FR" sz="2000" b="1" dirty="0" smtClean="0">
              <a:latin typeface="Times New Roman" panose="02020603050405020304" pitchFamily="18" charset="0"/>
              <a:cs typeface="Times New Roman" panose="02020603050405020304" pitchFamily="18" charset="0"/>
            </a:endParaRPr>
          </a:p>
          <a:p>
            <a:pPr marL="0" indent="0">
              <a:buNone/>
            </a:pPr>
            <a:endParaRPr lang="fr-FR" sz="2000" b="1" dirty="0" smtClean="0">
              <a:latin typeface="Times New Roman" panose="02020603050405020304" pitchFamily="18" charset="0"/>
              <a:cs typeface="Times New Roman" panose="02020603050405020304" pitchFamily="18" charset="0"/>
            </a:endParaRPr>
          </a:p>
          <a:p>
            <a:pPr marL="0" indent="0">
              <a:buNone/>
            </a:pPr>
            <a:r>
              <a:rPr lang="fr-FR" sz="2000" b="1" dirty="0" smtClean="0">
                <a:latin typeface="Times New Roman" panose="02020603050405020304" pitchFamily="18" charset="0"/>
                <a:cs typeface="Times New Roman" panose="02020603050405020304" pitchFamily="18" charset="0"/>
              </a:rPr>
              <a:t>Nos résultats rejoignent les données de la littérature.</a:t>
            </a:r>
          </a:p>
        </p:txBody>
      </p:sp>
      <p:sp>
        <p:nvSpPr>
          <p:cNvPr id="4" name="Flèche droite 3"/>
          <p:cNvSpPr/>
          <p:nvPr/>
        </p:nvSpPr>
        <p:spPr>
          <a:xfrm>
            <a:off x="3563888" y="2420888"/>
            <a:ext cx="165618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courbée vers la gauche 5"/>
          <p:cNvSpPr/>
          <p:nvPr/>
        </p:nvSpPr>
        <p:spPr>
          <a:xfrm>
            <a:off x="7380312" y="4653136"/>
            <a:ext cx="576064" cy="122413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extLst>
      <p:ext uri="{BB962C8B-B14F-4D97-AF65-F5344CB8AC3E}">
        <p14:creationId xmlns:p14="http://schemas.microsoft.com/office/powerpoint/2010/main" val="1994659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Black" pitchFamily="34" charset="0"/>
              </a:rPr>
              <a:t>Objectif général</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p:txBody>
          <a:bodyPr/>
          <a:lstStyle/>
          <a:p>
            <a:pPr marL="0" indent="0">
              <a:buNone/>
            </a:pPr>
            <a:r>
              <a:rPr lang="fr-FR" dirty="0" smtClean="0"/>
              <a:t> </a:t>
            </a:r>
            <a:endParaRPr lang="fr-FR" dirty="0">
              <a:latin typeface="Arial" pitchFamily="34" charset="0"/>
              <a:cs typeface="Arial" pitchFamily="34" charset="0"/>
            </a:endParaRPr>
          </a:p>
          <a:p>
            <a:pPr lvl="0">
              <a:buFont typeface="Wingdings" pitchFamily="2" charset="2"/>
              <a:buChar char="v"/>
            </a:pPr>
            <a:r>
              <a:rPr lang="fr-FR" sz="3600" dirty="0">
                <a:latin typeface="Times New Roman" panose="02020603050405020304" pitchFamily="18" charset="0"/>
                <a:cs typeface="Times New Roman" panose="02020603050405020304" pitchFamily="18" charset="0"/>
              </a:rPr>
              <a:t>Contribuer à une meilleure connaissance des cardiopathies, leur ampleur au sein de la population d’enfant, pour une meilleure stratégie de prise en charge et de </a:t>
            </a:r>
            <a:r>
              <a:rPr lang="fr-FR" sz="3600" dirty="0" smtClean="0">
                <a:latin typeface="Times New Roman" panose="02020603050405020304" pitchFamily="18" charset="0"/>
                <a:cs typeface="Times New Roman" panose="02020603050405020304" pitchFamily="18" charset="0"/>
              </a:rPr>
              <a:t>prévention.</a:t>
            </a:r>
            <a:endParaRPr lang="fr-FR" sz="3600" dirty="0">
              <a:latin typeface="Times New Roman" panose="02020603050405020304" pitchFamily="18" charset="0"/>
              <a:cs typeface="Times New Roman" panose="02020603050405020304" pitchFamily="18" charset="0"/>
            </a:endParaRPr>
          </a:p>
          <a:p>
            <a:pPr>
              <a:buFont typeface="Wingdings" pitchFamily="2" charset="2"/>
              <a:buChar char="v"/>
            </a:pPr>
            <a:endParaRPr lang="fr-FR" dirty="0"/>
          </a:p>
        </p:txBody>
      </p:sp>
    </p:spTree>
    <p:extLst>
      <p:ext uri="{BB962C8B-B14F-4D97-AF65-F5344CB8AC3E}">
        <p14:creationId xmlns:p14="http://schemas.microsoft.com/office/powerpoint/2010/main" val="41660794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1F497D"/>
                </a:solidFill>
                <a:latin typeface="Arial Black" pitchFamily="34" charset="0"/>
              </a:rPr>
              <a:t>Discussion  </a:t>
            </a:r>
            <a:endParaRPr lang="fr-FR" dirty="0"/>
          </a:p>
        </p:txBody>
      </p:sp>
      <p:sp>
        <p:nvSpPr>
          <p:cNvPr id="3" name="Espace réservé du contenu 2"/>
          <p:cNvSpPr>
            <a:spLocks noGrp="1"/>
          </p:cNvSpPr>
          <p:nvPr>
            <p:ph idx="1"/>
          </p:nvPr>
        </p:nvSpPr>
        <p:spPr/>
        <p:txBody>
          <a:bodyPr>
            <a:normAutofit lnSpcReduction="10000"/>
          </a:bodyPr>
          <a:lstStyle/>
          <a:p>
            <a:pPr marL="0" indent="0" algn="just" fontAlgn="base">
              <a:lnSpc>
                <a:spcPct val="150000"/>
              </a:lnSpc>
              <a:spcAft>
                <a:spcPts val="800"/>
              </a:spcAft>
              <a:buNone/>
            </a:pPr>
            <a:r>
              <a:rPr lang="fr-FR"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Complications</a:t>
            </a:r>
          </a:p>
          <a:p>
            <a:pPr marL="0" indent="0" algn="just" fontAlgn="base">
              <a:lnSpc>
                <a:spcPct val="150000"/>
              </a:lnSpc>
              <a:spcAft>
                <a:spcPts val="800"/>
              </a:spcAft>
              <a:buNone/>
            </a:pPr>
            <a:r>
              <a:rPr lang="fr-FR" sz="2000" b="1" dirty="0" smtClean="0">
                <a:solidFill>
                  <a:schemeClr val="tx2">
                    <a:lumMod val="60000"/>
                    <a:lumOff val="40000"/>
                  </a:schemeClr>
                </a:solidFill>
                <a:latin typeface="Times New Roman" panose="02020603050405020304" pitchFamily="18" charset="0"/>
                <a:ea typeface="Calibri" panose="020F0502020204030204" pitchFamily="34" charset="0"/>
                <a:cs typeface="Times New Roman" panose="02020603050405020304" pitchFamily="18" charset="0"/>
              </a:rPr>
              <a:t>NE:                                                                        </a:t>
            </a:r>
            <a:r>
              <a:rPr lang="fr-FR" sz="2000" dirty="0">
                <a:latin typeface="Times New Roman" panose="02020603050405020304" pitchFamily="18" charset="0"/>
                <a:ea typeface="Calibri" panose="020F0502020204030204" pitchFamily="34" charset="0"/>
                <a:cs typeface="Times New Roman" panose="02020603050405020304" pitchFamily="18" charset="0"/>
              </a:rPr>
              <a:t>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HTAP </a:t>
            </a:r>
            <a:r>
              <a:rPr lang="fr-FR"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36,3%</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t>
            </a:r>
          </a:p>
          <a:p>
            <a:pPr marL="0" indent="0" algn="just" fontAlgn="base">
              <a:lnSpc>
                <a:spcPct val="150000"/>
              </a:lnSpc>
              <a:spcAft>
                <a:spcPts val="800"/>
              </a:spcAft>
              <a:buNone/>
            </a:pP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a:t>
            </a:r>
            <a:r>
              <a:rPr lang="fr-FR" sz="2000" dirty="0">
                <a:latin typeface="Times New Roman" panose="02020603050405020304" pitchFamily="18" charset="0"/>
                <a:ea typeface="Calibri" panose="020F0502020204030204" pitchFamily="34" charset="0"/>
                <a:cs typeface="Times New Roman" panose="02020603050405020304" pitchFamily="18" charset="0"/>
              </a:rPr>
              <a:t>complications</a:t>
            </a:r>
            <a:endParaRPr lang="fr-FR" sz="20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just" fontAlgn="base">
              <a:lnSpc>
                <a:spcPct val="150000"/>
              </a:lnSpc>
              <a:spcAft>
                <a:spcPts val="800"/>
              </a:spcAft>
              <a:buNone/>
            </a:pPr>
            <a:r>
              <a:rPr lang="fr-FR" sz="2000" b="1" dirty="0" smtClean="0">
                <a:solidFill>
                  <a:srgbClr val="00B050"/>
                </a:solidFill>
                <a:latin typeface="Times New Roman" panose="02020603050405020304" pitchFamily="18" charset="0"/>
                <a:ea typeface="Calibri" panose="020F0502020204030204" pitchFamily="34" charset="0"/>
                <a:cs typeface="Times New Roman" panose="02020603050405020304" pitchFamily="18" charset="0"/>
              </a:rPr>
              <a:t>                                                                 Endocardite infectieuse </a:t>
            </a:r>
            <a:r>
              <a:rPr lang="fr-FR"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27,3% </a:t>
            </a:r>
          </a:p>
          <a:p>
            <a:pPr marL="0" indent="0" algn="just" fontAlgn="base">
              <a:lnSpc>
                <a:spcPct val="150000"/>
              </a:lnSpc>
              <a:spcAft>
                <a:spcPts val="800"/>
              </a:spcAft>
              <a:buNone/>
            </a:pPr>
            <a:r>
              <a:rPr lang="fr-FR" sz="2000" b="1" dirty="0" smtClean="0">
                <a:solidFill>
                  <a:schemeClr val="accent3">
                    <a:lumMod val="50000"/>
                  </a:schemeClr>
                </a:solidFill>
                <a:latin typeface="Arial Black" panose="020B0A04020102020204" pitchFamily="34" charset="0"/>
                <a:ea typeface="Calibri" panose="020F0502020204030204" pitchFamily="34" charset="0"/>
                <a:cs typeface="Times New Roman" panose="02020603050405020304" pitchFamily="18" charset="0"/>
              </a:rPr>
              <a:t>                     &gt;</a:t>
            </a:r>
          </a:p>
          <a:p>
            <a:pPr marL="0" indent="0" algn="just" fontAlgn="base">
              <a:lnSpc>
                <a:spcPct val="150000"/>
              </a:lnSpc>
              <a:spcAft>
                <a:spcPts val="800"/>
              </a:spcAft>
              <a:buNone/>
            </a:pP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HTAP </a:t>
            </a:r>
            <a:r>
              <a:rPr lang="fr-FR"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15,67</a:t>
            </a:r>
            <a:r>
              <a:rPr lang="fr-FR"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fr-FR" sz="1600" dirty="0">
                <a:latin typeface="Times New Roman" panose="02020603050405020304" pitchFamily="18" charset="0"/>
                <a:ea typeface="Calibri" panose="020F0502020204030204" pitchFamily="34" charset="0"/>
                <a:cs typeface="Times New Roman" panose="02020603050405020304" pitchFamily="18" charset="0"/>
              </a:rPr>
              <a:t> </a:t>
            </a:r>
            <a:endParaRPr lang="fr-FR" sz="20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fontAlgn="base">
              <a:lnSpc>
                <a:spcPct val="150000"/>
              </a:lnSpc>
              <a:spcAft>
                <a:spcPts val="800"/>
              </a:spcAft>
              <a:buNone/>
            </a:pPr>
            <a:r>
              <a:rPr lang="fr-FR" sz="2000" b="1" dirty="0" err="1" smtClean="0">
                <a:latin typeface="Times New Roman" panose="02020603050405020304" pitchFamily="18" charset="0"/>
                <a:ea typeface="Calibri" panose="020F0502020204030204" pitchFamily="34" charset="0"/>
                <a:cs typeface="Times New Roman" panose="02020603050405020304" pitchFamily="18" charset="0"/>
              </a:rPr>
              <a:t>Benbahia</a:t>
            </a:r>
            <a:r>
              <a:rPr lang="fr-FR" sz="2000" b="1" dirty="0" smtClean="0">
                <a:latin typeface="Times New Roman" panose="02020603050405020304" pitchFamily="18" charset="0"/>
                <a:ea typeface="Calibri" panose="020F0502020204030204" pitchFamily="34" charset="0"/>
                <a:cs typeface="Times New Roman" panose="02020603050405020304" pitchFamily="18" charset="0"/>
              </a:rPr>
              <a:t> A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au </a:t>
            </a:r>
            <a:r>
              <a:rPr lang="fr-FR" sz="2000" dirty="0">
                <a:latin typeface="Times New Roman" panose="02020603050405020304" pitchFamily="18" charset="0"/>
                <a:ea typeface="Calibri" panose="020F0502020204030204" pitchFamily="34" charset="0"/>
                <a:cs typeface="Times New Roman" panose="02020603050405020304" pitchFamily="18" charset="0"/>
              </a:rPr>
              <a:t>Maroc en </a:t>
            </a:r>
            <a:r>
              <a:rPr lang="fr-FR" sz="2000" dirty="0" smtClean="0">
                <a:latin typeface="Times New Roman" panose="02020603050405020304" pitchFamily="18" charset="0"/>
                <a:ea typeface="Calibri" panose="020F0502020204030204" pitchFamily="34" charset="0"/>
                <a:cs typeface="Times New Roman" panose="02020603050405020304" pitchFamily="18" charset="0"/>
              </a:rPr>
              <a:t>2018</a:t>
            </a:r>
            <a:endParaRPr lang="fr-FR" sz="2000" dirty="0">
              <a:latin typeface="Arial" panose="020B0604020202020204" pitchFamily="34" charset="0"/>
              <a:ea typeface="Calibri" panose="020F0502020204030204" pitchFamily="34" charset="0"/>
              <a:cs typeface="Times New Roman" panose="02020603050405020304" pitchFamily="18" charset="0"/>
            </a:endParaRPr>
          </a:p>
          <a:p>
            <a:pPr marL="0" indent="0">
              <a:buNone/>
            </a:pPr>
            <a:r>
              <a:rPr lang="fr-FR" sz="2000" dirty="0" smtClean="0">
                <a:latin typeface="Times New Roman" panose="02020603050405020304" pitchFamily="18" charset="0"/>
                <a:ea typeface="Calibri" panose="020F0502020204030204" pitchFamily="34" charset="0"/>
                <a:cs typeface="Times New Roman" panose="02020603050405020304" pitchFamily="18" charset="0"/>
              </a:rPr>
              <a:t>                                                                 Endocardite </a:t>
            </a:r>
            <a:r>
              <a:rPr lang="fr-FR" sz="2000" dirty="0">
                <a:latin typeface="Times New Roman" panose="02020603050405020304" pitchFamily="18" charset="0"/>
                <a:ea typeface="Calibri" panose="020F0502020204030204" pitchFamily="34" charset="0"/>
                <a:cs typeface="Times New Roman" panose="02020603050405020304" pitchFamily="18" charset="0"/>
              </a:rPr>
              <a:t>infectieuse </a:t>
            </a:r>
            <a:r>
              <a:rPr lang="fr-FR"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1,42%</a:t>
            </a:r>
            <a:endParaRPr lang="fr-FR" sz="2000" b="1" dirty="0" smtClean="0">
              <a:solidFill>
                <a:srgbClr val="FF0000"/>
              </a:solidFill>
              <a:latin typeface="Arial Black" pitchFamily="34" charset="0"/>
            </a:endParaRPr>
          </a:p>
        </p:txBody>
      </p:sp>
      <p:sp>
        <p:nvSpPr>
          <p:cNvPr id="7" name="Accolade ouvrante 6"/>
          <p:cNvSpPr/>
          <p:nvPr/>
        </p:nvSpPr>
        <p:spPr>
          <a:xfrm>
            <a:off x="3275856" y="2276872"/>
            <a:ext cx="1080120" cy="1368152"/>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
        <p:nvSpPr>
          <p:cNvPr id="8" name="Accolade ouvrante 7"/>
          <p:cNvSpPr/>
          <p:nvPr/>
        </p:nvSpPr>
        <p:spPr>
          <a:xfrm>
            <a:off x="3707904" y="4653136"/>
            <a:ext cx="1080120" cy="1368152"/>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42050151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chemeClr val="tx2"/>
                </a:solidFill>
                <a:latin typeface="Arial Black" pitchFamily="34" charset="0"/>
              </a:rPr>
              <a:t>Discussion</a:t>
            </a:r>
            <a:r>
              <a:rPr lang="fr-FR" dirty="0" smtClean="0">
                <a:solidFill>
                  <a:srgbClr val="0070C0"/>
                </a:solidFill>
                <a:latin typeface="Arial Black" pitchFamily="34" charset="0"/>
              </a:rPr>
              <a:t> </a:t>
            </a:r>
            <a:endParaRPr lang="fr-FR" dirty="0">
              <a:solidFill>
                <a:schemeClr val="tx2"/>
              </a:solidFill>
              <a:latin typeface="Arial Black" pitchFamily="34" charset="0"/>
            </a:endParaRPr>
          </a:p>
        </p:txBody>
      </p:sp>
      <p:sp>
        <p:nvSpPr>
          <p:cNvPr id="3" name="Espace réservé du contenu 2"/>
          <p:cNvSpPr>
            <a:spLocks noGrp="1"/>
          </p:cNvSpPr>
          <p:nvPr>
            <p:ph idx="1"/>
          </p:nvPr>
        </p:nvSpPr>
        <p:spPr/>
        <p:txBody>
          <a:bodyPr>
            <a:normAutofit/>
          </a:bodyPr>
          <a:lstStyle/>
          <a:p>
            <a:pPr marL="0" indent="0">
              <a:buNone/>
            </a:pPr>
            <a:r>
              <a:rPr lang="fr-FR" sz="2000" b="1" dirty="0" smtClean="0">
                <a:solidFill>
                  <a:srgbClr val="FF0000"/>
                </a:solidFill>
                <a:latin typeface="Times New Roman" panose="02020603050405020304" pitchFamily="18" charset="0"/>
                <a:cs typeface="Times New Roman" panose="02020603050405020304" pitchFamily="18" charset="0"/>
              </a:rPr>
              <a:t>Evolution</a:t>
            </a:r>
          </a:p>
          <a:p>
            <a:pPr marL="0" indent="0">
              <a:buNone/>
            </a:pPr>
            <a:r>
              <a:rPr lang="fr-FR" sz="2000" b="1" dirty="0" smtClean="0">
                <a:solidFill>
                  <a:srgbClr val="0070C0"/>
                </a:solidFill>
                <a:latin typeface="Times New Roman" panose="02020603050405020304" pitchFamily="18" charset="0"/>
                <a:cs typeface="Times New Roman" panose="02020603050405020304" pitchFamily="18" charset="0"/>
              </a:rPr>
              <a:t>NE</a:t>
            </a:r>
            <a:r>
              <a:rPr lang="fr-FR" sz="2000" dirty="0" smtClean="0">
                <a:solidFill>
                  <a:srgbClr val="0070C0"/>
                </a:solidFill>
                <a:latin typeface="Times New Roman" panose="02020603050405020304" pitchFamily="18" charset="0"/>
                <a:cs typeface="Times New Roman" panose="02020603050405020304" pitchFamily="18" charset="0"/>
              </a:rPr>
              <a:t>: </a:t>
            </a:r>
            <a:r>
              <a:rPr lang="fr-FR" sz="2000" b="1" dirty="0" smtClean="0">
                <a:latin typeface="Times New Roman" panose="02020603050405020304" pitchFamily="18" charset="0"/>
                <a:cs typeface="Times New Roman" panose="02020603050405020304" pitchFamily="18" charset="0"/>
              </a:rPr>
              <a:t>l’ évolution post thérapeutique était marquée par un taux de mortalité </a:t>
            </a:r>
          </a:p>
          <a:p>
            <a:pPr marL="0" indent="0">
              <a:buNone/>
            </a:pPr>
            <a:endParaRPr lang="fr-FR" sz="2000" b="1" dirty="0">
              <a:solidFill>
                <a:srgbClr val="0070C0"/>
              </a:solidFill>
              <a:latin typeface="Times New Roman" panose="02020603050405020304" pitchFamily="18" charset="0"/>
              <a:cs typeface="Times New Roman" panose="02020603050405020304" pitchFamily="18" charset="0"/>
            </a:endParaRPr>
          </a:p>
          <a:p>
            <a:pPr marL="0" indent="0">
              <a:buNone/>
            </a:pPr>
            <a:endParaRPr lang="fr-FR" sz="2000" b="1" dirty="0" smtClean="0">
              <a:solidFill>
                <a:srgbClr val="0070C0"/>
              </a:solidFill>
              <a:latin typeface="Times New Roman" panose="02020603050405020304" pitchFamily="18" charset="0"/>
              <a:cs typeface="Times New Roman" panose="02020603050405020304" pitchFamily="18" charset="0"/>
            </a:endParaRPr>
          </a:p>
          <a:p>
            <a:pPr marL="0" indent="0">
              <a:buNone/>
            </a:pPr>
            <a:r>
              <a:rPr lang="fr-FR" sz="2000" b="1" dirty="0">
                <a:solidFill>
                  <a:srgbClr val="0070C0"/>
                </a:solidFill>
                <a:latin typeface="Times New Roman" panose="02020603050405020304" pitchFamily="18" charset="0"/>
                <a:cs typeface="Times New Roman" panose="02020603050405020304" pitchFamily="18" charset="0"/>
              </a:rPr>
              <a:t> </a:t>
            </a:r>
            <a:r>
              <a:rPr lang="fr-FR" sz="2000" b="1" dirty="0" smtClean="0">
                <a:solidFill>
                  <a:srgbClr val="0070C0"/>
                </a:solidFill>
                <a:latin typeface="Times New Roman" panose="02020603050405020304" pitchFamily="18" charset="0"/>
                <a:cs typeface="Times New Roman" panose="02020603050405020304" pitchFamily="18" charset="0"/>
              </a:rPr>
              <a:t>                             </a:t>
            </a:r>
            <a:r>
              <a:rPr lang="fr-FR" sz="2000" b="1" dirty="0" smtClean="0">
                <a:solidFill>
                  <a:schemeClr val="accent3">
                    <a:lumMod val="50000"/>
                  </a:schemeClr>
                </a:solidFill>
                <a:latin typeface="Arial Black" panose="020B0A04020102020204" pitchFamily="34" charset="0"/>
                <a:cs typeface="Times New Roman" panose="02020603050405020304" pitchFamily="18" charset="0"/>
              </a:rPr>
              <a:t>27,3 %</a:t>
            </a:r>
          </a:p>
          <a:p>
            <a:pPr marL="0" indent="0">
              <a:buNone/>
            </a:pPr>
            <a:endParaRPr lang="fr-FR" sz="2000" b="1" dirty="0">
              <a:solidFill>
                <a:srgbClr val="FF0000"/>
              </a:solidFill>
              <a:latin typeface="Times New Roman" panose="02020603050405020304" pitchFamily="18" charset="0"/>
              <a:cs typeface="Times New Roman" panose="02020603050405020304" pitchFamily="18" charset="0"/>
            </a:endParaRPr>
          </a:p>
          <a:p>
            <a:pPr marL="0" indent="0">
              <a:buNone/>
            </a:pPr>
            <a:endParaRPr lang="fr-FR" sz="2000" b="1" dirty="0" smtClean="0">
              <a:latin typeface="Times New Roman" panose="02020603050405020304" pitchFamily="18" charset="0"/>
              <a:cs typeface="Times New Roman" panose="02020603050405020304" pitchFamily="18" charset="0"/>
            </a:endParaRPr>
          </a:p>
          <a:p>
            <a:pPr marL="0" indent="0">
              <a:buNone/>
            </a:pPr>
            <a:r>
              <a:rPr lang="fr-FR" sz="2000" b="1" dirty="0" err="1">
                <a:latin typeface="Times New Roman" panose="02020603050405020304" pitchFamily="18" charset="0"/>
                <a:cs typeface="Times New Roman" panose="02020603050405020304" pitchFamily="18" charset="0"/>
              </a:rPr>
              <a:t>Benbahia</a:t>
            </a:r>
            <a:r>
              <a:rPr lang="fr-FR" sz="2000" b="1" dirty="0">
                <a:latin typeface="Times New Roman" panose="02020603050405020304" pitchFamily="18" charset="0"/>
                <a:cs typeface="Times New Roman" panose="02020603050405020304" pitchFamily="18" charset="0"/>
              </a:rPr>
              <a:t> </a:t>
            </a:r>
            <a:r>
              <a:rPr lang="fr-FR" sz="2000" b="1" dirty="0" smtClean="0">
                <a:latin typeface="Times New Roman" panose="02020603050405020304" pitchFamily="18" charset="0"/>
                <a:cs typeface="Times New Roman" panose="02020603050405020304" pitchFamily="18" charset="0"/>
              </a:rPr>
              <a:t>A</a:t>
            </a:r>
            <a:r>
              <a:rPr lang="fr-FR" sz="2000" b="1" dirty="0">
                <a:latin typeface="Times New Roman" panose="02020603050405020304" pitchFamily="18" charset="0"/>
                <a:cs typeface="Times New Roman" panose="02020603050405020304" pitchFamily="18" charset="0"/>
              </a:rPr>
              <a:t> </a:t>
            </a:r>
            <a:r>
              <a:rPr lang="fr-FR" sz="2000" b="1" dirty="0" smtClean="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au Maroc en 2018  </a:t>
            </a:r>
            <a:r>
              <a:rPr lang="fr-FR" sz="2000" dirty="0" smtClean="0">
                <a:latin typeface="Times New Roman" panose="02020603050405020304" pitchFamily="18" charset="0"/>
                <a:cs typeface="Times New Roman" panose="02020603050405020304" pitchFamily="18" charset="0"/>
              </a:rPr>
              <a:t>                                     </a:t>
            </a:r>
            <a:r>
              <a:rPr lang="fr-FR" sz="2000" b="1" dirty="0" smtClean="0">
                <a:solidFill>
                  <a:schemeClr val="accent3">
                    <a:lumMod val="50000"/>
                  </a:schemeClr>
                </a:solidFill>
                <a:latin typeface="Arial Black" panose="020B0A04020102020204" pitchFamily="34" charset="0"/>
                <a:cs typeface="Times New Roman" panose="02020603050405020304" pitchFamily="18" charset="0"/>
              </a:rPr>
              <a:t>33</a:t>
            </a:r>
            <a:r>
              <a:rPr lang="fr-FR" sz="2000" b="1" dirty="0">
                <a:solidFill>
                  <a:schemeClr val="accent3">
                    <a:lumMod val="50000"/>
                  </a:schemeClr>
                </a:solidFill>
                <a:latin typeface="Arial Black" panose="020B0A04020102020204" pitchFamily="34" charset="0"/>
                <a:cs typeface="Times New Roman" panose="02020603050405020304" pitchFamily="18" charset="0"/>
              </a:rPr>
              <a:t>%</a:t>
            </a:r>
            <a:endParaRPr lang="fr-FR" sz="2000" dirty="0">
              <a:solidFill>
                <a:schemeClr val="accent3">
                  <a:lumMod val="50000"/>
                </a:schemeClr>
              </a:solidFill>
              <a:latin typeface="Arial Black" panose="020B0A04020102020204" pitchFamily="34" charset="0"/>
              <a:cs typeface="Times New Roman" panose="02020603050405020304" pitchFamily="18" charset="0"/>
            </a:endParaRPr>
          </a:p>
        </p:txBody>
      </p:sp>
      <p:sp>
        <p:nvSpPr>
          <p:cNvPr id="4" name="Flèche vers le bas 3"/>
          <p:cNvSpPr/>
          <p:nvPr/>
        </p:nvSpPr>
        <p:spPr>
          <a:xfrm>
            <a:off x="2699792" y="2636912"/>
            <a:ext cx="36004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4499992" y="4509120"/>
            <a:ext cx="79208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868886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fr-FR" sz="4800" dirty="0" smtClean="0">
              <a:latin typeface="Arial Black" pitchFamily="34" charset="0"/>
            </a:endParaRPr>
          </a:p>
          <a:p>
            <a:pPr marL="0" indent="0">
              <a:buNone/>
            </a:pPr>
            <a:r>
              <a:rPr lang="fr-FR" sz="4800" dirty="0">
                <a:latin typeface="Arial Black" pitchFamily="34" charset="0"/>
              </a:rPr>
              <a:t> </a:t>
            </a:r>
            <a:r>
              <a:rPr lang="fr-FR" sz="4800" dirty="0" smtClean="0">
                <a:latin typeface="Arial Black" pitchFamily="34" charset="0"/>
              </a:rPr>
              <a:t>     </a:t>
            </a:r>
            <a:r>
              <a:rPr lang="fr-FR" sz="4800" b="1" dirty="0" smtClean="0">
                <a:solidFill>
                  <a:schemeClr val="tx2"/>
                </a:solidFill>
                <a:latin typeface="Arial Black" pitchFamily="34" charset="0"/>
              </a:rPr>
              <a:t>CONCLUSION</a:t>
            </a:r>
            <a:endParaRPr lang="fr-FR" sz="4800" dirty="0">
              <a:latin typeface="Arial Black" pitchFamily="34" charset="0"/>
            </a:endParaRPr>
          </a:p>
        </p:txBody>
      </p:sp>
    </p:spTree>
    <p:extLst>
      <p:ext uri="{BB962C8B-B14F-4D97-AF65-F5344CB8AC3E}">
        <p14:creationId xmlns:p14="http://schemas.microsoft.com/office/powerpoint/2010/main" val="8492508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Black" pitchFamily="34" charset="0"/>
              </a:rPr>
              <a:t>Conclusion </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p:txBody>
          <a:bodyPr>
            <a:normAutofit/>
          </a:bodyPr>
          <a:lstStyle/>
          <a:p>
            <a:pPr>
              <a:buFont typeface="Wingdings" pitchFamily="2" charset="2"/>
              <a:buChar char="v"/>
            </a:pPr>
            <a:r>
              <a:rPr lang="fr-FR" sz="2800" dirty="0">
                <a:latin typeface="Times New Roman" panose="02020603050405020304" pitchFamily="18" charset="0"/>
                <a:cs typeface="Times New Roman" panose="02020603050405020304" pitchFamily="18" charset="0"/>
              </a:rPr>
              <a:t>Les cardiopathies congénitales constituent un problème de santé très important dans nos services de pédiatrie</a:t>
            </a:r>
            <a:r>
              <a:rPr lang="fr-FR" sz="2800" dirty="0" smtClean="0">
                <a:latin typeface="Times New Roman" panose="02020603050405020304" pitchFamily="18" charset="0"/>
                <a:cs typeface="Times New Roman" panose="02020603050405020304" pitchFamily="18" charset="0"/>
              </a:rPr>
              <a:t>.</a:t>
            </a:r>
          </a:p>
          <a:p>
            <a:pPr marL="0" indent="0">
              <a:buNone/>
            </a:pPr>
            <a:endParaRPr lang="fr-FR" sz="2800" dirty="0" smtClean="0">
              <a:latin typeface="Times New Roman" panose="02020603050405020304" pitchFamily="18" charset="0"/>
              <a:cs typeface="Times New Roman" panose="02020603050405020304" pitchFamily="18" charset="0"/>
            </a:endParaRPr>
          </a:p>
          <a:p>
            <a:pPr>
              <a:buFont typeface="Wingdings" pitchFamily="2" charset="2"/>
              <a:buChar char="v"/>
            </a:pPr>
            <a:r>
              <a:rPr lang="fr-FR" sz="2800" dirty="0" smtClean="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Dans notre pays, les cardiopathies congénitales posent essentiellement deux défis : celui de leur diagnostic et celui de leur traitement. </a:t>
            </a:r>
            <a:endParaRPr lang="fr-FR" sz="2800" dirty="0" smtClean="0">
              <a:latin typeface="Times New Roman" panose="02020603050405020304" pitchFamily="18" charset="0"/>
              <a:cs typeface="Times New Roman" panose="02020603050405020304" pitchFamily="18" charset="0"/>
            </a:endParaRPr>
          </a:p>
          <a:p>
            <a:pPr marL="0" indent="0">
              <a:buNone/>
            </a:pP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654357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Black" pitchFamily="34" charset="0"/>
              </a:rPr>
              <a:t>Conclusion </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p:txBody>
          <a:bodyPr/>
          <a:lstStyle/>
          <a:p>
            <a:pPr>
              <a:buFont typeface="Wingdings" panose="05000000000000000000" pitchFamily="2" charset="2"/>
              <a:buChar char="v"/>
            </a:pPr>
            <a:r>
              <a:rPr lang="fr-FR" dirty="0" smtClean="0">
                <a:latin typeface="Times New Roman" panose="02020603050405020304" pitchFamily="18" charset="0"/>
                <a:cs typeface="Times New Roman" panose="02020603050405020304" pitchFamily="18" charset="0"/>
              </a:rPr>
              <a:t>L’accent </a:t>
            </a:r>
            <a:r>
              <a:rPr lang="fr-FR" dirty="0">
                <a:latin typeface="Times New Roman" panose="02020603050405020304" pitchFamily="18" charset="0"/>
                <a:cs typeface="Times New Roman" panose="02020603050405020304" pitchFamily="18" charset="0"/>
              </a:rPr>
              <a:t>doit être mis sur la mise en place des équipes et des infrastructures pour que le diagnostic et la prise en charge intégrale des patients s’ouvrent localement au plus grand nombre. </a:t>
            </a:r>
            <a:endParaRPr lang="fr-FR" dirty="0" smtClean="0">
              <a:latin typeface="Times New Roman" panose="02020603050405020304" pitchFamily="18" charset="0"/>
              <a:cs typeface="Times New Roman" panose="02020603050405020304" pitchFamily="18" charset="0"/>
            </a:endParaRPr>
          </a:p>
          <a:p>
            <a:pPr marL="0" indent="0">
              <a:buNone/>
            </a:pPr>
            <a:endParaRPr lang="fr-FR"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149873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74032"/>
            <a:ext cx="8229600" cy="1143000"/>
          </a:xfrm>
        </p:spPr>
        <p:txBody>
          <a:bodyPr>
            <a:normAutofit fontScale="90000"/>
          </a:bodyPr>
          <a:lstStyle/>
          <a:p>
            <a:r>
              <a:rPr lang="fr-FR" b="1" dirty="0" smtClean="0">
                <a:solidFill>
                  <a:schemeClr val="tx2"/>
                </a:solidFill>
                <a:latin typeface="Arial Black" pitchFamily="34" charset="0"/>
              </a:rPr>
              <a:t>Merci pour aimable attention </a:t>
            </a:r>
            <a:endParaRPr lang="fr-FR" b="1" dirty="0">
              <a:solidFill>
                <a:schemeClr val="tx2"/>
              </a:solidFill>
              <a:latin typeface="Arial Black" pitchFamily="34" charset="0"/>
            </a:endParaRPr>
          </a:p>
        </p:txBody>
      </p:sp>
    </p:spTree>
    <p:extLst>
      <p:ext uri="{BB962C8B-B14F-4D97-AF65-F5344CB8AC3E}">
        <p14:creationId xmlns:p14="http://schemas.microsoft.com/office/powerpoint/2010/main" val="2798466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Black" pitchFamily="34" charset="0"/>
              </a:rPr>
              <a:t>Objectifs spécifiques</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a:xfrm>
            <a:off x="457200" y="1417638"/>
            <a:ext cx="8363272" cy="5107706"/>
          </a:xfrm>
        </p:spPr>
        <p:txBody>
          <a:bodyPr>
            <a:normAutofit fontScale="55000" lnSpcReduction="20000"/>
          </a:bodyPr>
          <a:lstStyle/>
          <a:p>
            <a:pPr lvl="0">
              <a:buFont typeface="Wingdings" panose="05000000000000000000" pitchFamily="2" charset="2"/>
              <a:buChar char="Ø"/>
            </a:pPr>
            <a:r>
              <a:rPr lang="fr-FR" sz="4500" dirty="0">
                <a:latin typeface="Times New Roman" panose="02020603050405020304" pitchFamily="18" charset="0"/>
                <a:cs typeface="Times New Roman" panose="02020603050405020304" pitchFamily="18" charset="0"/>
              </a:rPr>
              <a:t>Déterminer l’ampleur des Cardiopathies congénitales </a:t>
            </a:r>
            <a:endParaRPr lang="fr-FR" sz="4500" dirty="0" smtClean="0">
              <a:latin typeface="Times New Roman" panose="02020603050405020304" pitchFamily="18" charset="0"/>
              <a:cs typeface="Times New Roman" panose="02020603050405020304" pitchFamily="18" charset="0"/>
            </a:endParaRPr>
          </a:p>
          <a:p>
            <a:pPr marL="0" lvl="0" indent="0">
              <a:buNone/>
            </a:pPr>
            <a:endParaRPr lang="fr-FR" sz="4500" dirty="0" smtClean="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fr-FR" sz="4500" dirty="0" smtClean="0">
                <a:latin typeface="Times New Roman" panose="02020603050405020304" pitchFamily="18" charset="0"/>
                <a:cs typeface="Times New Roman" panose="02020603050405020304" pitchFamily="18" charset="0"/>
              </a:rPr>
              <a:t>D’identifier </a:t>
            </a:r>
            <a:r>
              <a:rPr lang="fr-FR" sz="4500" dirty="0">
                <a:latin typeface="Times New Roman" panose="02020603050405020304" pitchFamily="18" charset="0"/>
                <a:cs typeface="Times New Roman" panose="02020603050405020304" pitchFamily="18" charset="0"/>
              </a:rPr>
              <a:t>les différents types de cardiopathies congénitales rencontrées au sein de l'hôpital National de </a:t>
            </a:r>
            <a:r>
              <a:rPr lang="fr-FR" sz="4500" dirty="0" smtClean="0">
                <a:latin typeface="Times New Roman" panose="02020603050405020304" pitchFamily="18" charset="0"/>
                <a:cs typeface="Times New Roman" panose="02020603050405020304" pitchFamily="18" charset="0"/>
              </a:rPr>
              <a:t>Niamey, </a:t>
            </a:r>
            <a:r>
              <a:rPr lang="fr-FR" sz="4500" dirty="0">
                <a:latin typeface="Times New Roman" panose="02020603050405020304" pitchFamily="18" charset="0"/>
                <a:cs typeface="Times New Roman" panose="02020603050405020304" pitchFamily="18" charset="0"/>
              </a:rPr>
              <a:t>leur mode de </a:t>
            </a:r>
            <a:r>
              <a:rPr lang="fr-FR" sz="4500" dirty="0" smtClean="0">
                <a:latin typeface="Times New Roman" panose="02020603050405020304" pitchFamily="18" charset="0"/>
                <a:cs typeface="Times New Roman" panose="02020603050405020304" pitchFamily="18" charset="0"/>
              </a:rPr>
              <a:t>révélation et </a:t>
            </a:r>
            <a:r>
              <a:rPr lang="fr-FR" sz="4500" dirty="0">
                <a:latin typeface="Times New Roman" panose="02020603050405020304" pitchFamily="18" charset="0"/>
                <a:cs typeface="Times New Roman" panose="02020603050405020304" pitchFamily="18" charset="0"/>
              </a:rPr>
              <a:t>leur </a:t>
            </a:r>
            <a:r>
              <a:rPr lang="fr-FR" sz="4500" dirty="0" smtClean="0">
                <a:latin typeface="Times New Roman" panose="02020603050405020304" pitchFamily="18" charset="0"/>
                <a:cs typeface="Times New Roman" panose="02020603050405020304" pitchFamily="18" charset="0"/>
              </a:rPr>
              <a:t>évolution.</a:t>
            </a:r>
          </a:p>
          <a:p>
            <a:pPr lvl="0">
              <a:buFont typeface="Wingdings" panose="05000000000000000000" pitchFamily="2" charset="2"/>
              <a:buChar char="Ø"/>
            </a:pPr>
            <a:endParaRPr lang="fr-FR" sz="4500" dirty="0" smtClean="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fr-FR" sz="4500" dirty="0" smtClean="0">
                <a:latin typeface="Times New Roman" panose="02020603050405020304" pitchFamily="18" charset="0"/>
                <a:cs typeface="Times New Roman" panose="02020603050405020304" pitchFamily="18" charset="0"/>
              </a:rPr>
              <a:t>D’analyser </a:t>
            </a:r>
            <a:r>
              <a:rPr lang="fr-FR" sz="4500" dirty="0">
                <a:latin typeface="Times New Roman" panose="02020603050405020304" pitchFamily="18" charset="0"/>
                <a:cs typeface="Times New Roman" panose="02020603050405020304" pitchFamily="18" charset="0"/>
              </a:rPr>
              <a:t>le profil  épidémiologique des cardiopathies congénitales chez les enfants </a:t>
            </a:r>
            <a:r>
              <a:rPr lang="fr-FR" sz="4500" dirty="0" smtClean="0">
                <a:latin typeface="Times New Roman" panose="02020603050405020304" pitchFamily="18" charset="0"/>
                <a:cs typeface="Times New Roman" panose="02020603050405020304" pitchFamily="18" charset="0"/>
              </a:rPr>
              <a:t> </a:t>
            </a:r>
          </a:p>
          <a:p>
            <a:pPr lvl="0">
              <a:buFont typeface="Wingdings" panose="05000000000000000000" pitchFamily="2" charset="2"/>
              <a:buChar char="Ø"/>
            </a:pPr>
            <a:r>
              <a:rPr lang="fr-FR" sz="4500" dirty="0">
                <a:latin typeface="Times New Roman" panose="02020603050405020304" pitchFamily="18" charset="0"/>
                <a:cs typeface="Times New Roman" panose="02020603050405020304" pitchFamily="18" charset="0"/>
              </a:rPr>
              <a:t>F</a:t>
            </a:r>
            <a:r>
              <a:rPr lang="fr-FR" sz="4500" dirty="0" smtClean="0">
                <a:latin typeface="Times New Roman" panose="02020603050405020304" pitchFamily="18" charset="0"/>
                <a:cs typeface="Times New Roman" panose="02020603050405020304" pitchFamily="18" charset="0"/>
              </a:rPr>
              <a:t>aire </a:t>
            </a:r>
            <a:r>
              <a:rPr lang="fr-FR" sz="4500" dirty="0">
                <a:latin typeface="Times New Roman" panose="02020603050405020304" pitchFamily="18" charset="0"/>
                <a:cs typeface="Times New Roman" panose="02020603050405020304" pitchFamily="18" charset="0"/>
              </a:rPr>
              <a:t>une description des aspects  cliniques et </a:t>
            </a:r>
            <a:r>
              <a:rPr lang="fr-FR" sz="4500" dirty="0" smtClean="0">
                <a:latin typeface="Times New Roman" panose="02020603050405020304" pitchFamily="18" charset="0"/>
                <a:cs typeface="Times New Roman" panose="02020603050405020304" pitchFamily="18" charset="0"/>
              </a:rPr>
              <a:t>paracliniques.</a:t>
            </a:r>
          </a:p>
          <a:p>
            <a:pPr marL="0" lvl="0" indent="0">
              <a:buNone/>
            </a:pPr>
            <a:endParaRPr lang="fr-FR" sz="4500" dirty="0" smtClean="0">
              <a:latin typeface="Times New Roman" panose="02020603050405020304" pitchFamily="18" charset="0"/>
              <a:cs typeface="Times New Roman" panose="02020603050405020304" pitchFamily="18" charset="0"/>
            </a:endParaRPr>
          </a:p>
          <a:p>
            <a:pPr lvl="0">
              <a:buFont typeface="Wingdings" panose="05000000000000000000" pitchFamily="2" charset="2"/>
              <a:buChar char="Ø"/>
            </a:pPr>
            <a:r>
              <a:rPr lang="fr-FR" sz="4500" dirty="0" smtClean="0">
                <a:latin typeface="Times New Roman" panose="02020603050405020304" pitchFamily="18" charset="0"/>
                <a:cs typeface="Times New Roman" panose="02020603050405020304" pitchFamily="18" charset="0"/>
              </a:rPr>
              <a:t>D’aider </a:t>
            </a:r>
            <a:r>
              <a:rPr lang="fr-FR" sz="4500" dirty="0">
                <a:latin typeface="Times New Roman" panose="02020603050405020304" pitchFamily="18" charset="0"/>
                <a:cs typeface="Times New Roman" panose="02020603050405020304" pitchFamily="18" charset="0"/>
              </a:rPr>
              <a:t>à l’élaboration des stratégies de prévention et de prise en charge, car les cardiopathies congénitales constituent un lourd fardeau sanitaire et socio-économique</a:t>
            </a:r>
            <a:r>
              <a:rPr lang="fr-FR" sz="4500" dirty="0" smtClean="0">
                <a:latin typeface="Times New Roman" panose="02020603050405020304" pitchFamily="18" charset="0"/>
                <a:cs typeface="Times New Roman" panose="02020603050405020304" pitchFamily="18" charset="0"/>
              </a:rPr>
              <a:t>.</a:t>
            </a:r>
            <a:r>
              <a:rPr lang="fr-FR" dirty="0"/>
              <a:t/>
            </a:r>
            <a:br>
              <a:rPr lang="fr-FR" dirty="0"/>
            </a:br>
            <a:endParaRPr lang="fr-FR" dirty="0" smtClean="0"/>
          </a:p>
        </p:txBody>
      </p:sp>
    </p:spTree>
    <p:extLst>
      <p:ext uri="{BB962C8B-B14F-4D97-AF65-F5344CB8AC3E}">
        <p14:creationId xmlns:p14="http://schemas.microsoft.com/office/powerpoint/2010/main" val="24226441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Black" pitchFamily="34" charset="0"/>
              </a:rPr>
              <a:t>Méthodologie </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a:xfrm>
            <a:off x="457200" y="1600200"/>
            <a:ext cx="8291264" cy="4853136"/>
          </a:xfrm>
        </p:spPr>
        <p:txBody>
          <a:bodyPr>
            <a:noAutofit/>
          </a:bodyPr>
          <a:lstStyle/>
          <a:p>
            <a:pPr>
              <a:buFont typeface="Wingdings" pitchFamily="2" charset="2"/>
              <a:buChar char="v"/>
            </a:pPr>
            <a:r>
              <a:rPr lang="fr-FR" sz="2400" b="1" dirty="0" smtClean="0">
                <a:solidFill>
                  <a:srgbClr val="FF0000"/>
                </a:solidFill>
                <a:latin typeface="Times New Roman" panose="02020603050405020304" pitchFamily="18" charset="0"/>
                <a:cs typeface="Times New Roman" panose="02020603050405020304" pitchFamily="18" charset="0"/>
              </a:rPr>
              <a:t>Cadre d’étude</a:t>
            </a:r>
            <a:r>
              <a:rPr lang="fr-FR" sz="2400" b="1" dirty="0" smtClean="0">
                <a:solidFill>
                  <a:schemeClr val="tx2"/>
                </a:solidFill>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les services de </a:t>
            </a:r>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la Pédiatrie de l’ HNN ;</a:t>
            </a:r>
          </a:p>
          <a:p>
            <a:pPr marL="0" indent="0">
              <a:buNone/>
            </a:pPr>
            <a:endParaRPr lang="fr-FR" sz="2400" dirty="0" smtClean="0">
              <a:latin typeface="Times New Roman" panose="02020603050405020304" pitchFamily="18" charset="0"/>
              <a:cs typeface="Times New Roman" panose="02020603050405020304" pitchFamily="18" charset="0"/>
            </a:endParaRPr>
          </a:p>
          <a:p>
            <a:pPr>
              <a:buFont typeface="Wingdings" pitchFamily="2" charset="2"/>
              <a:buChar char="v"/>
            </a:pPr>
            <a:r>
              <a:rPr lang="fr-FR" sz="2400" b="1" dirty="0" smtClean="0">
                <a:solidFill>
                  <a:srgbClr val="FF0000"/>
                </a:solidFill>
                <a:latin typeface="Times New Roman" panose="02020603050405020304" pitchFamily="18" charset="0"/>
                <a:cs typeface="Times New Roman" panose="02020603050405020304" pitchFamily="18" charset="0"/>
              </a:rPr>
              <a:t>Type et période d’étude</a:t>
            </a:r>
            <a:r>
              <a:rPr lang="fr-FR" sz="2400" b="1" dirty="0" smtClean="0">
                <a:solidFill>
                  <a:schemeClr val="tx2"/>
                </a:solidFill>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Il </a:t>
            </a:r>
            <a:r>
              <a:rPr lang="fr-FR" sz="2400" dirty="0">
                <a:latin typeface="Times New Roman" panose="02020603050405020304" pitchFamily="18" charset="0"/>
                <a:cs typeface="Times New Roman" panose="02020603050405020304" pitchFamily="18" charset="0"/>
              </a:rPr>
              <a:t>s’agissait d’une étude rétrospective, </a:t>
            </a:r>
            <a:r>
              <a:rPr lang="fr-FR" sz="2400" dirty="0" smtClean="0">
                <a:latin typeface="Times New Roman" panose="02020603050405020304" pitchFamily="18" charset="0"/>
                <a:cs typeface="Times New Roman" panose="02020603050405020304" pitchFamily="18" charset="0"/>
              </a:rPr>
              <a:t>descriptive sur 4ans </a:t>
            </a:r>
            <a:r>
              <a:rPr lang="fr-FR" sz="2400" dirty="0">
                <a:latin typeface="Times New Roman" panose="02020603050405020304" pitchFamily="18" charset="0"/>
                <a:cs typeface="Times New Roman" panose="02020603050405020304" pitchFamily="18" charset="0"/>
              </a:rPr>
              <a:t>(</a:t>
            </a:r>
            <a:r>
              <a:rPr lang="fr-FR" sz="2400" dirty="0" smtClean="0">
                <a:latin typeface="Times New Roman" panose="02020603050405020304" pitchFamily="18" charset="0"/>
                <a:cs typeface="Times New Roman" panose="02020603050405020304" pitchFamily="18" charset="0"/>
              </a:rPr>
              <a:t>Janvier </a:t>
            </a:r>
            <a:r>
              <a:rPr lang="fr-FR" sz="2400" dirty="0">
                <a:latin typeface="Times New Roman" panose="02020603050405020304" pitchFamily="18" charset="0"/>
                <a:cs typeface="Times New Roman" panose="02020603050405020304" pitchFamily="18" charset="0"/>
              </a:rPr>
              <a:t>2016 à Décembre </a:t>
            </a:r>
            <a:r>
              <a:rPr lang="fr-FR" sz="2400" dirty="0" smtClean="0">
                <a:latin typeface="Times New Roman" panose="02020603050405020304" pitchFamily="18" charset="0"/>
                <a:cs typeface="Times New Roman" panose="02020603050405020304" pitchFamily="18" charset="0"/>
              </a:rPr>
              <a:t>2019) </a:t>
            </a:r>
            <a:r>
              <a:rPr lang="fr-FR" sz="2400" dirty="0">
                <a:latin typeface="Times New Roman" panose="02020603050405020304" pitchFamily="18" charset="0"/>
                <a:cs typeface="Times New Roman" panose="02020603050405020304" pitchFamily="18" charset="0"/>
              </a:rPr>
              <a:t>et prospective transversale sur une durée de 10 </a:t>
            </a:r>
            <a:r>
              <a:rPr lang="fr-FR" sz="2400" dirty="0" smtClean="0">
                <a:latin typeface="Times New Roman" panose="02020603050405020304" pitchFamily="18" charset="0"/>
                <a:cs typeface="Times New Roman" panose="02020603050405020304" pitchFamily="18" charset="0"/>
              </a:rPr>
              <a:t>mois (01 </a:t>
            </a:r>
            <a:r>
              <a:rPr lang="fr-FR" sz="2400" dirty="0">
                <a:latin typeface="Times New Roman" panose="02020603050405020304" pitchFamily="18" charset="0"/>
                <a:cs typeface="Times New Roman" panose="02020603050405020304" pitchFamily="18" charset="0"/>
              </a:rPr>
              <a:t>Janvier 2020 au 30 Octobre </a:t>
            </a:r>
            <a:r>
              <a:rPr lang="fr-FR" sz="2400" dirty="0" smtClean="0">
                <a:latin typeface="Times New Roman" panose="02020603050405020304" pitchFamily="18" charset="0"/>
                <a:cs typeface="Times New Roman" panose="02020603050405020304" pitchFamily="18" charset="0"/>
              </a:rPr>
              <a:t>2020).</a:t>
            </a:r>
            <a:endParaRPr lang="fr-FR" sz="2400" dirty="0">
              <a:latin typeface="Times New Roman" panose="02020603050405020304" pitchFamily="18" charset="0"/>
              <a:cs typeface="Times New Roman" panose="02020603050405020304" pitchFamily="18" charset="0"/>
            </a:endParaRPr>
          </a:p>
          <a:p>
            <a:pPr>
              <a:buFont typeface="Wingdings" pitchFamily="2" charset="2"/>
              <a:buChar char="v"/>
            </a:pPr>
            <a:endParaRPr lang="fr-FR" sz="2400" dirty="0" smtClean="0">
              <a:solidFill>
                <a:schemeClr val="tx2"/>
              </a:solidFill>
              <a:latin typeface="Times New Roman" panose="02020603050405020304" pitchFamily="18" charset="0"/>
              <a:cs typeface="Times New Roman" panose="02020603050405020304" pitchFamily="18" charset="0"/>
            </a:endParaRPr>
          </a:p>
          <a:p>
            <a:pPr>
              <a:buFont typeface="Wingdings" pitchFamily="2" charset="2"/>
              <a:buChar char="v"/>
            </a:pPr>
            <a:r>
              <a:rPr lang="fr-FR" sz="2400" dirty="0" smtClean="0">
                <a:solidFill>
                  <a:srgbClr val="FF0000"/>
                </a:solidFill>
                <a:latin typeface="Times New Roman" panose="02020603050405020304" pitchFamily="18" charset="0"/>
                <a:cs typeface="Times New Roman" panose="02020603050405020304" pitchFamily="18" charset="0"/>
              </a:rPr>
              <a:t> </a:t>
            </a:r>
            <a:r>
              <a:rPr lang="fr-FR" sz="2400" b="1" dirty="0" smtClean="0">
                <a:solidFill>
                  <a:srgbClr val="FF0000"/>
                </a:solidFill>
                <a:latin typeface="Times New Roman" panose="02020603050405020304" pitchFamily="18" charset="0"/>
                <a:cs typeface="Times New Roman" panose="02020603050405020304" pitchFamily="18" charset="0"/>
              </a:rPr>
              <a:t>Population:</a:t>
            </a:r>
            <a:r>
              <a:rPr lang="fr-FR" sz="2400" dirty="0">
                <a:solidFill>
                  <a:srgbClr val="FF0000"/>
                </a:solidFill>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notre </a:t>
            </a:r>
            <a:r>
              <a:rPr lang="fr-FR" sz="2400" dirty="0">
                <a:latin typeface="Times New Roman" panose="02020603050405020304" pitchFamily="18" charset="0"/>
                <a:cs typeface="Times New Roman" panose="02020603050405020304" pitchFamily="18" charset="0"/>
              </a:rPr>
              <a:t>étude a concerné tous les patients ayant une cardiopathie congénitale confirmée par l’échographie, hospitalisés dans les services de pédiatrie et/ou suivis en consultation cardio-pédiatrique à l’Hôpital National de Niamey.</a:t>
            </a:r>
          </a:p>
          <a:p>
            <a:pPr>
              <a:buFont typeface="Wingdings" pitchFamily="2" charset="2"/>
              <a:buChar char="v"/>
            </a:pPr>
            <a:endParaRPr lang="fr-FR" sz="2400" dirty="0" smtClean="0">
              <a:latin typeface="Arial" pitchFamily="34" charset="0"/>
              <a:cs typeface="Arial" pitchFamily="34" charset="0"/>
            </a:endParaRPr>
          </a:p>
        </p:txBody>
      </p:sp>
    </p:spTree>
    <p:extLst>
      <p:ext uri="{BB962C8B-B14F-4D97-AF65-F5344CB8AC3E}">
        <p14:creationId xmlns:p14="http://schemas.microsoft.com/office/powerpoint/2010/main" val="19954018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latin typeface="Arial Black" pitchFamily="34" charset="0"/>
              </a:rPr>
              <a:t>Méthodologie </a:t>
            </a:r>
            <a:endParaRPr lang="fr-FR" b="1" dirty="0">
              <a:solidFill>
                <a:schemeClr val="tx2"/>
              </a:solidFill>
              <a:latin typeface="Arial Black" pitchFamily="34" charset="0"/>
            </a:endParaRPr>
          </a:p>
        </p:txBody>
      </p:sp>
      <p:sp>
        <p:nvSpPr>
          <p:cNvPr id="3" name="Espace réservé du contenu 2"/>
          <p:cNvSpPr>
            <a:spLocks noGrp="1"/>
          </p:cNvSpPr>
          <p:nvPr>
            <p:ph idx="1"/>
          </p:nvPr>
        </p:nvSpPr>
        <p:spPr/>
        <p:txBody>
          <a:bodyPr>
            <a:normAutofit/>
          </a:bodyPr>
          <a:lstStyle/>
          <a:p>
            <a:pPr>
              <a:buFont typeface="Wingdings" pitchFamily="2" charset="2"/>
              <a:buChar char="v"/>
            </a:pPr>
            <a:r>
              <a:rPr lang="fr-FR" sz="2400" dirty="0" smtClean="0">
                <a:solidFill>
                  <a:srgbClr val="FF0000"/>
                </a:solidFill>
                <a:latin typeface="Arial" pitchFamily="34" charset="0"/>
                <a:cs typeface="Arial" pitchFamily="34" charset="0"/>
              </a:rPr>
              <a:t> </a:t>
            </a:r>
            <a:r>
              <a:rPr lang="fr-FR" sz="2400" b="1" dirty="0" smtClean="0">
                <a:solidFill>
                  <a:srgbClr val="FF0000"/>
                </a:solidFill>
                <a:latin typeface="Times New Roman" panose="02020603050405020304" pitchFamily="18" charset="0"/>
                <a:cs typeface="Times New Roman" panose="02020603050405020304" pitchFamily="18" charset="0"/>
              </a:rPr>
              <a:t>Critères d’inclusion:</a:t>
            </a:r>
          </a:p>
          <a:p>
            <a:pPr marL="0" indent="0">
              <a:buNone/>
            </a:pPr>
            <a:r>
              <a:rPr lang="fr-FR" sz="2400" dirty="0">
                <a:latin typeface="Times New Roman" panose="02020603050405020304" pitchFamily="18" charset="0"/>
                <a:cs typeface="Times New Roman" panose="02020603050405020304" pitchFamily="18" charset="0"/>
              </a:rPr>
              <a:t>T</a:t>
            </a:r>
            <a:r>
              <a:rPr lang="fr-FR" sz="2400" dirty="0" smtClean="0">
                <a:latin typeface="Times New Roman" panose="02020603050405020304" pitchFamily="18" charset="0"/>
                <a:cs typeface="Times New Roman" panose="02020603050405020304" pitchFamily="18" charset="0"/>
              </a:rPr>
              <a:t>ous </a:t>
            </a:r>
            <a:r>
              <a:rPr lang="fr-FR" sz="2400" dirty="0">
                <a:latin typeface="Times New Roman" panose="02020603050405020304" pitchFamily="18" charset="0"/>
                <a:cs typeface="Times New Roman" panose="02020603050405020304" pitchFamily="18" charset="0"/>
              </a:rPr>
              <a:t>les patients âgés de 0 à 21ans porteurs d’une cardiopathie congénitale confirmée par une échographie cardiaque ayant été hospitalisés ou suivis à titre externe.</a:t>
            </a:r>
          </a:p>
          <a:p>
            <a:pPr marL="0" indent="0">
              <a:buNone/>
            </a:pPr>
            <a:endParaRPr lang="fr-FR" sz="2400" dirty="0" smtClean="0">
              <a:latin typeface="Times New Roman" panose="02020603050405020304" pitchFamily="18" charset="0"/>
              <a:cs typeface="Times New Roman" panose="02020603050405020304" pitchFamily="18" charset="0"/>
            </a:endParaRPr>
          </a:p>
          <a:p>
            <a:pPr>
              <a:buFont typeface="Wingdings" pitchFamily="2" charset="2"/>
              <a:buChar char="v"/>
            </a:pPr>
            <a:r>
              <a:rPr lang="fr-FR" sz="2400" b="1" dirty="0">
                <a:solidFill>
                  <a:srgbClr val="FF0000"/>
                </a:solidFill>
                <a:latin typeface="Times New Roman" panose="02020603050405020304" pitchFamily="18" charset="0"/>
                <a:cs typeface="Times New Roman" panose="02020603050405020304" pitchFamily="18" charset="0"/>
              </a:rPr>
              <a:t> </a:t>
            </a:r>
            <a:r>
              <a:rPr lang="fr-FR" sz="2400" b="1" dirty="0" smtClean="0">
                <a:solidFill>
                  <a:srgbClr val="FF0000"/>
                </a:solidFill>
                <a:latin typeface="Times New Roman" panose="02020603050405020304" pitchFamily="18" charset="0"/>
                <a:cs typeface="Times New Roman" panose="02020603050405020304" pitchFamily="18" charset="0"/>
              </a:rPr>
              <a:t>Critères de non inclusion:</a:t>
            </a:r>
          </a:p>
          <a:p>
            <a:pPr marL="0" indent="0">
              <a:buNone/>
            </a:pPr>
            <a:r>
              <a:rPr lang="fr-FR" sz="2400" dirty="0">
                <a:latin typeface="Times New Roman" panose="02020603050405020304" pitchFamily="18" charset="0"/>
                <a:cs typeface="Times New Roman" panose="02020603050405020304" pitchFamily="18" charset="0"/>
              </a:rPr>
              <a:t>les anomalies cardiaques non malformatives telles les myocardiopathies, les cardiopathies rhumatismales….et ceux dont les dossiers étaient inexploitables.</a:t>
            </a:r>
          </a:p>
          <a:p>
            <a:pPr marL="0" indent="0">
              <a:buNone/>
            </a:pPr>
            <a:endParaRPr lang="fr-FR" sz="2400" b="1" dirty="0" smtClean="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6474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132857"/>
            <a:ext cx="8075240" cy="2304255"/>
          </a:xfrm>
        </p:spPr>
        <p:txBody>
          <a:bodyPr>
            <a:normAutofit/>
          </a:bodyPr>
          <a:lstStyle/>
          <a:p>
            <a:pPr marL="0" indent="0">
              <a:buNone/>
            </a:pPr>
            <a:r>
              <a:rPr lang="fr-FR" sz="4800" b="1" dirty="0" smtClean="0">
                <a:solidFill>
                  <a:schemeClr val="tx2"/>
                </a:solidFill>
                <a:latin typeface="Arial Black" pitchFamily="34" charset="0"/>
              </a:rPr>
              <a:t>      </a:t>
            </a:r>
          </a:p>
          <a:p>
            <a:pPr marL="0" indent="0">
              <a:buNone/>
            </a:pPr>
            <a:r>
              <a:rPr lang="fr-FR" sz="4800" b="1" dirty="0">
                <a:solidFill>
                  <a:schemeClr val="tx2"/>
                </a:solidFill>
                <a:latin typeface="Arial Black" pitchFamily="34" charset="0"/>
              </a:rPr>
              <a:t> </a:t>
            </a:r>
            <a:r>
              <a:rPr lang="fr-FR" sz="4800" b="1" dirty="0" smtClean="0">
                <a:solidFill>
                  <a:schemeClr val="tx2"/>
                </a:solidFill>
                <a:latin typeface="Arial Black" pitchFamily="34" charset="0"/>
              </a:rPr>
              <a:t>        RESULTATS</a:t>
            </a:r>
            <a:endParaRPr lang="fr-FR" sz="4800" b="1" dirty="0">
              <a:solidFill>
                <a:schemeClr val="tx2"/>
              </a:solidFill>
              <a:latin typeface="Arial Black" pitchFamily="34" charset="0"/>
            </a:endParaRPr>
          </a:p>
        </p:txBody>
      </p:sp>
    </p:spTree>
    <p:extLst>
      <p:ext uri="{BB962C8B-B14F-4D97-AF65-F5344CB8AC3E}">
        <p14:creationId xmlns:p14="http://schemas.microsoft.com/office/powerpoint/2010/main" val="3965043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Pushpin</Template>
  <TotalTime>8461</TotalTime>
  <Words>2235</Words>
  <Application>Microsoft Office PowerPoint</Application>
  <PresentationFormat>Affichage à l'écran (4:3)</PresentationFormat>
  <Paragraphs>952</Paragraphs>
  <Slides>55</Slides>
  <Notes>34</Notes>
  <HiddenSlides>0</HiddenSlides>
  <MMClips>0</MMClips>
  <ScaleCrop>false</ScaleCrop>
  <HeadingPairs>
    <vt:vector size="4" baseType="variant">
      <vt:variant>
        <vt:lpstr>Thème</vt:lpstr>
      </vt:variant>
      <vt:variant>
        <vt:i4>1</vt:i4>
      </vt:variant>
      <vt:variant>
        <vt:lpstr>Titres des diapositives</vt:lpstr>
      </vt:variant>
      <vt:variant>
        <vt:i4>55</vt:i4>
      </vt:variant>
    </vt:vector>
  </HeadingPairs>
  <TitlesOfParts>
    <vt:vector size="56" baseType="lpstr">
      <vt:lpstr>Thème Office</vt:lpstr>
      <vt:lpstr>    7emes journées scientifiques  de la société de cardiologie du Burkina BOBO DIOULASSO  DU 27 AU 29 OCTOBRE 2021  PROFIL DES CARDIOPATHIES CONGENITALES AU NIGER:  Etude rétro-prospective à propos de 407 cas dans les services de pédiatrie de l’Hôpital National de Niamey             DOCTEUR IDRISSA HAMA , FSS NIAMEY Bobo Dioulasso, le 28 Octobre 2021</vt:lpstr>
      <vt:lpstr>INTRODUCTION </vt:lpstr>
      <vt:lpstr>INTRODUCTION </vt:lpstr>
      <vt:lpstr>INTRODUCTION </vt:lpstr>
      <vt:lpstr>Objectif général</vt:lpstr>
      <vt:lpstr>Objectifs spécifiques</vt:lpstr>
      <vt:lpstr>Méthodologie </vt:lpstr>
      <vt:lpstr>Méthodologie </vt:lpstr>
      <vt:lpstr>Présentation PowerPoint</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Résultats </vt:lpstr>
      <vt:lpstr>Présentation PowerPoint</vt:lpstr>
      <vt:lpstr>Discussion </vt:lpstr>
      <vt:lpstr>Discussion </vt:lpstr>
      <vt:lpstr>Discussion </vt:lpstr>
      <vt:lpstr>Discussion </vt:lpstr>
      <vt:lpstr>Discussion </vt:lpstr>
      <vt:lpstr>Discussion  </vt:lpstr>
      <vt:lpstr>Discussion  </vt:lpstr>
      <vt:lpstr>Discussion  </vt:lpstr>
      <vt:lpstr>Discussion  </vt:lpstr>
      <vt:lpstr>Discussion  </vt:lpstr>
      <vt:lpstr>Discussion  </vt:lpstr>
      <vt:lpstr>Discussion  </vt:lpstr>
      <vt:lpstr>Discussion  </vt:lpstr>
      <vt:lpstr>Discussion </vt:lpstr>
      <vt:lpstr>Présentation PowerPoint</vt:lpstr>
      <vt:lpstr>Conclusion </vt:lpstr>
      <vt:lpstr>Conclusion </vt:lpstr>
      <vt:lpstr>Merci pour aimable attention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user</dc:creator>
  <cp:lastModifiedBy>hp</cp:lastModifiedBy>
  <cp:revision>278</cp:revision>
  <dcterms:created xsi:type="dcterms:W3CDTF">2018-09-30T18:01:29Z</dcterms:created>
  <dcterms:modified xsi:type="dcterms:W3CDTF">2021-10-28T10:50:14Z</dcterms:modified>
</cp:coreProperties>
</file>